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2" r:id="rId1"/>
    <p:sldMasterId id="2147483663" r:id="rId2"/>
    <p:sldMasterId id="2147483664" r:id="rId3"/>
  </p:sldMasterIdLst>
  <p:notesMasterIdLst>
    <p:notesMasterId r:id="rId37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336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9949853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Shape 12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Shape 159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Shape 164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Shape 174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Shape 180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Shape 189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Shape 198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Shape 20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Shape 210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Shape 219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Shape 229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Shape 239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Shape 249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Shape 259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Shape 267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Shape 276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Shape 281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Shape 29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Shape 302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7" name="Shape 30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Shape 30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24</a:t>
            </a:fld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Shape 318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Shape 328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hape 33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Shape 336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Shape 34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Shape 346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Shape 35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Shape 356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Shape 36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Shape 36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Shape 37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Shape 374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Shape 38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Shape 384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Shape 39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Shape 39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914400" y="76200"/>
            <a:ext cx="73152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914400"/>
            <a:ext cx="6400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461125"/>
            <a:ext cx="2133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461125"/>
            <a:ext cx="2895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461125"/>
            <a:ext cx="2133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764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4008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200400" y="6400800"/>
            <a:ext cx="2895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4008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6764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dt" idx="10"/>
          </p:nvPr>
        </p:nvSpPr>
        <p:spPr>
          <a:xfrm>
            <a:off x="457200" y="64008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ftr" idx="11"/>
          </p:nvPr>
        </p:nvSpPr>
        <p:spPr>
          <a:xfrm>
            <a:off x="3200400" y="6400800"/>
            <a:ext cx="2895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6553200" y="64008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ctrTitle"/>
          </p:nvPr>
        </p:nvSpPr>
        <p:spPr>
          <a:xfrm>
            <a:off x="914400" y="76200"/>
            <a:ext cx="73152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ubTitle" idx="1"/>
          </p:nvPr>
        </p:nvSpPr>
        <p:spPr>
          <a:xfrm>
            <a:off x="1371600" y="914400"/>
            <a:ext cx="6400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dt" idx="10"/>
          </p:nvPr>
        </p:nvSpPr>
        <p:spPr>
          <a:xfrm>
            <a:off x="457200" y="6461125"/>
            <a:ext cx="2133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ftr" idx="11"/>
          </p:nvPr>
        </p:nvSpPr>
        <p:spPr>
          <a:xfrm>
            <a:off x="3124200" y="6461125"/>
            <a:ext cx="2895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6553200" y="6461125"/>
            <a:ext cx="2133600" cy="32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dt" idx="10"/>
          </p:nvPr>
        </p:nvSpPr>
        <p:spPr>
          <a:xfrm>
            <a:off x="457200" y="64008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ftr" idx="11"/>
          </p:nvPr>
        </p:nvSpPr>
        <p:spPr>
          <a:xfrm>
            <a:off x="3200400" y="6400800"/>
            <a:ext cx="2895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6553200" y="64008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457200" y="1676400"/>
            <a:ext cx="4038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2"/>
          </p:nvPr>
        </p:nvSpPr>
        <p:spPr>
          <a:xfrm>
            <a:off x="4648200" y="1676400"/>
            <a:ext cx="4038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4008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200400" y="6400800"/>
            <a:ext cx="2895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4008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dt" idx="10"/>
          </p:nvPr>
        </p:nvSpPr>
        <p:spPr>
          <a:xfrm>
            <a:off x="457200" y="64008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ftr" idx="11"/>
          </p:nvPr>
        </p:nvSpPr>
        <p:spPr>
          <a:xfrm>
            <a:off x="3200400" y="6400800"/>
            <a:ext cx="2895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6553200" y="64008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4008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200400" y="6400800"/>
            <a:ext cx="2895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4008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xfrm>
            <a:off x="457200" y="64008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xfrm>
            <a:off x="3200400" y="6400800"/>
            <a:ext cx="2895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xfrm>
            <a:off x="6553200" y="64008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body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8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dt" idx="10"/>
          </p:nvPr>
        </p:nvSpPr>
        <p:spPr>
          <a:xfrm>
            <a:off x="457200" y="64008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ftr" idx="11"/>
          </p:nvPr>
        </p:nvSpPr>
        <p:spPr>
          <a:xfrm>
            <a:off x="3200400" y="6400800"/>
            <a:ext cx="2895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sldNum" idx="12"/>
          </p:nvPr>
        </p:nvSpPr>
        <p:spPr>
          <a:xfrm>
            <a:off x="6553200" y="64008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idx="2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8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dt" idx="10"/>
          </p:nvPr>
        </p:nvSpPr>
        <p:spPr>
          <a:xfrm>
            <a:off x="457200" y="64008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ftr" idx="11"/>
          </p:nvPr>
        </p:nvSpPr>
        <p:spPr>
          <a:xfrm>
            <a:off x="3200400" y="6400800"/>
            <a:ext cx="2895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sldNum" idx="12"/>
          </p:nvPr>
        </p:nvSpPr>
        <p:spPr>
          <a:xfrm>
            <a:off x="6553200" y="64008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 rot="5400000">
            <a:off x="2286000" y="-152400"/>
            <a:ext cx="45720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dt" idx="10"/>
          </p:nvPr>
        </p:nvSpPr>
        <p:spPr>
          <a:xfrm>
            <a:off x="457200" y="64008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ftr" idx="11"/>
          </p:nvPr>
        </p:nvSpPr>
        <p:spPr>
          <a:xfrm>
            <a:off x="3200400" y="6400800"/>
            <a:ext cx="2895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sldNum" idx="12"/>
          </p:nvPr>
        </p:nvSpPr>
        <p:spPr>
          <a:xfrm>
            <a:off x="6553200" y="64008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 rot="5400000">
            <a:off x="4648200" y="2209800"/>
            <a:ext cx="60198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 rot="5400000">
            <a:off x="457200" y="228600"/>
            <a:ext cx="60198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dt" idx="10"/>
          </p:nvPr>
        </p:nvSpPr>
        <p:spPr>
          <a:xfrm>
            <a:off x="457200" y="64008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ftr" idx="11"/>
          </p:nvPr>
        </p:nvSpPr>
        <p:spPr>
          <a:xfrm>
            <a:off x="3200400" y="6400800"/>
            <a:ext cx="2895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sldNum" idx="12"/>
          </p:nvPr>
        </p:nvSpPr>
        <p:spPr>
          <a:xfrm>
            <a:off x="6553200" y="64008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457200" y="16764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dt" idx="10"/>
          </p:nvPr>
        </p:nvSpPr>
        <p:spPr>
          <a:xfrm>
            <a:off x="457200" y="64008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ftr" idx="11"/>
          </p:nvPr>
        </p:nvSpPr>
        <p:spPr>
          <a:xfrm>
            <a:off x="3200400" y="6400800"/>
            <a:ext cx="2895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sldNum" idx="12"/>
          </p:nvPr>
        </p:nvSpPr>
        <p:spPr>
          <a:xfrm>
            <a:off x="6553200" y="64008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764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4008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200400" y="6400800"/>
            <a:ext cx="2895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4008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457200" y="16764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4008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200400" y="6400800"/>
            <a:ext cx="2895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4008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457200" y="16764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dt" idx="10"/>
          </p:nvPr>
        </p:nvSpPr>
        <p:spPr>
          <a:xfrm>
            <a:off x="457200" y="64008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ftr" idx="11"/>
          </p:nvPr>
        </p:nvSpPr>
        <p:spPr>
          <a:xfrm>
            <a:off x="3200400" y="6400800"/>
            <a:ext cx="2895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6553200" y="64008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7.png"/><Relationship Id="rId4" Type="http://schemas.openxmlformats.org/officeDocument/2006/relationships/image" Target="../media/image46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gif"/><Relationship Id="rId4" Type="http://schemas.openxmlformats.org/officeDocument/2006/relationships/image" Target="../media/image54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8.jpg"/><Relationship Id="rId4" Type="http://schemas.openxmlformats.org/officeDocument/2006/relationships/image" Target="../media/image57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4E73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Shape 118" descr="A picture containing text, book&#10;&#10;Description generated with very high confidence"/>
          <p:cNvPicPr preferRelativeResize="0"/>
          <p:nvPr/>
        </p:nvPicPr>
        <p:blipFill rotWithShape="1">
          <a:blip r:embed="rId3">
            <a:alphaModFix/>
          </a:blip>
          <a:srcRect r="16666"/>
          <a:stretch/>
        </p:blipFill>
        <p:spPr>
          <a:xfrm>
            <a:off x="20" y="10"/>
            <a:ext cx="9143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Shape 119"/>
          <p:cNvSpPr/>
          <p:nvPr/>
        </p:nvSpPr>
        <p:spPr>
          <a:xfrm>
            <a:off x="3531267" y="3509963"/>
            <a:ext cx="5319162" cy="2967839"/>
          </a:xfrm>
          <a:prstGeom prst="rect">
            <a:avLst/>
          </a:prstGeom>
          <a:solidFill>
            <a:srgbClr val="616190">
              <a:alpha val="92941"/>
            </a:srgbClr>
          </a:solidFill>
          <a:ln w="127000" cap="sq" cmpd="thinThick">
            <a:solidFill>
              <a:srgbClr val="61619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0" name="Shape 120"/>
          <p:cNvCxnSpPr/>
          <p:nvPr/>
        </p:nvCxnSpPr>
        <p:spPr>
          <a:xfrm>
            <a:off x="3833622" y="5336249"/>
            <a:ext cx="4114800" cy="0"/>
          </a:xfrm>
          <a:prstGeom prst="straightConnector1">
            <a:avLst/>
          </a:prstGeom>
          <a:noFill/>
          <a:ln w="22225" cap="flat" cmpd="sng">
            <a:solidFill>
              <a:schemeClr val="lt1">
                <a:alpha val="74901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1" name="Shape 121"/>
          <p:cNvSpPr txBox="1">
            <a:spLocks noGrp="1"/>
          </p:cNvSpPr>
          <p:nvPr>
            <p:ph type="ctrTitle"/>
          </p:nvPr>
        </p:nvSpPr>
        <p:spPr>
          <a:xfrm>
            <a:off x="3766365" y="3812954"/>
            <a:ext cx="4848966" cy="1412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Origins of the Cold War</a:t>
            </a:r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subTitle" idx="1"/>
          </p:nvPr>
        </p:nvSpPr>
        <p:spPr>
          <a:xfrm>
            <a:off x="3766365" y="5446616"/>
            <a:ext cx="4848965" cy="1031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3A864"/>
              </a:buClr>
              <a:buSzPts val="1700"/>
              <a:buFont typeface="Arial"/>
              <a:buNone/>
            </a:pPr>
            <a:r>
              <a:rPr lang="en-US" sz="1700" b="0" i="0" u="none" strike="noStrike" cap="none">
                <a:solidFill>
                  <a:srgbClr val="D3A864"/>
                </a:solidFill>
                <a:latin typeface="Arial"/>
                <a:ea typeface="Arial"/>
                <a:cs typeface="Arial"/>
                <a:sym typeface="Arial"/>
              </a:rPr>
              <a:t>USA vs. USSR</a:t>
            </a:r>
            <a:endParaRPr/>
          </a:p>
          <a:p>
            <a:pPr marL="0" marR="0" lvl="0" indent="0" algn="l" rtl="0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rgbClr val="D3A86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340"/>
              </a:spcBef>
              <a:spcAft>
                <a:spcPts val="0"/>
              </a:spcAft>
              <a:buClr>
                <a:srgbClr val="D3A864"/>
              </a:buClr>
              <a:buSzPts val="1700"/>
              <a:buFont typeface="Arial"/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7" name="Shape 127"/>
          <p:cNvCxnSpPr/>
          <p:nvPr/>
        </p:nvCxnSpPr>
        <p:spPr>
          <a:xfrm>
            <a:off x="491490" y="2316480"/>
            <a:ext cx="3703320" cy="0"/>
          </a:xfrm>
          <a:prstGeom prst="straightConnector1">
            <a:avLst/>
          </a:prstGeom>
          <a:noFill/>
          <a:ln w="19050" cap="sq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28" name="Shape 128" descr="http://cmsmcgregor.weebly.com/uploads/5/9/0/7/59073555/4349262_orig.jpg"/>
          <p:cNvPicPr preferRelativeResize="0"/>
          <p:nvPr/>
        </p:nvPicPr>
        <p:blipFill rotWithShape="1">
          <a:blip r:embed="rId3">
            <a:alphaModFix/>
          </a:blip>
          <a:srcRect l="31602" r="31632"/>
          <a:stretch/>
        </p:blipFill>
        <p:spPr>
          <a:xfrm>
            <a:off x="4409136" y="10"/>
            <a:ext cx="4734863" cy="6857987"/>
          </a:xfrm>
          <a:custGeom>
            <a:avLst/>
            <a:gdLst/>
            <a:ahLst/>
            <a:cxnLst/>
            <a:rect l="0" t="0" r="0" b="0"/>
            <a:pathLst>
              <a:path w="6313150" h="6857997" extrusionOk="0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491490" y="365125"/>
            <a:ext cx="3840085" cy="1692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Stage is set for 46-year Cold War</a:t>
            </a:r>
            <a:endParaRPr/>
          </a:p>
        </p:txBody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304800" y="2514337"/>
            <a:ext cx="4572000" cy="4054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170"/>
              <a:buFont typeface="Arial"/>
              <a:buChar char="•"/>
            </a:pPr>
            <a:r>
              <a:rPr lang="en-US" sz="217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United States</a:t>
            </a:r>
            <a:endParaRPr/>
          </a:p>
          <a:p>
            <a:pPr marL="742950" marR="0" lvl="1" indent="-285750" algn="l" rtl="0">
              <a:lnSpc>
                <a:spcPct val="80000"/>
              </a:lnSpc>
              <a:spcBef>
                <a:spcPts val="434"/>
              </a:spcBef>
              <a:spcAft>
                <a:spcPts val="0"/>
              </a:spcAft>
              <a:buClr>
                <a:schemeClr val="lt2"/>
              </a:buClr>
              <a:buSzPts val="2170"/>
              <a:buFont typeface="Arial"/>
              <a:buChar char="–"/>
            </a:pPr>
            <a:r>
              <a:rPr lang="en-US" sz="217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capitalism &amp; free enterprise</a:t>
            </a:r>
            <a:endParaRPr/>
          </a:p>
          <a:p>
            <a:pPr marL="742950" marR="0" lvl="1" indent="-285750" algn="l" rtl="0">
              <a:lnSpc>
                <a:spcPct val="80000"/>
              </a:lnSpc>
              <a:spcBef>
                <a:spcPts val="434"/>
              </a:spcBef>
              <a:spcAft>
                <a:spcPts val="0"/>
              </a:spcAft>
              <a:buClr>
                <a:schemeClr val="lt2"/>
              </a:buClr>
              <a:buSzPts val="2170"/>
              <a:buFont typeface="Arial"/>
              <a:buChar char="–"/>
            </a:pPr>
            <a:r>
              <a:rPr lang="en-US" sz="217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enormous industrial capacity</a:t>
            </a:r>
            <a:endParaRPr/>
          </a:p>
          <a:p>
            <a:pPr marL="742950" marR="0" lvl="1" indent="-285750" algn="l" rtl="0">
              <a:lnSpc>
                <a:spcPct val="80000"/>
              </a:lnSpc>
              <a:spcBef>
                <a:spcPts val="434"/>
              </a:spcBef>
              <a:spcAft>
                <a:spcPts val="0"/>
              </a:spcAft>
              <a:buClr>
                <a:schemeClr val="lt2"/>
              </a:buClr>
              <a:buSzPts val="2170"/>
              <a:buFont typeface="Arial"/>
              <a:buChar char="–"/>
            </a:pPr>
            <a:r>
              <a:rPr lang="en-US" sz="217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largest Navy and Air Force and only A bomb</a:t>
            </a:r>
            <a:endParaRPr/>
          </a:p>
          <a:p>
            <a:pPr marL="742950" marR="0" lvl="1" indent="-285750" algn="l" rtl="0">
              <a:lnSpc>
                <a:spcPct val="80000"/>
              </a:lnSpc>
              <a:spcBef>
                <a:spcPts val="434"/>
              </a:spcBef>
              <a:spcAft>
                <a:spcPts val="0"/>
              </a:spcAft>
              <a:buClr>
                <a:schemeClr val="lt2"/>
              </a:buClr>
              <a:buSzPts val="2170"/>
              <a:buFont typeface="Arial"/>
              <a:buChar char="–"/>
            </a:pPr>
            <a:r>
              <a:rPr lang="en-US" sz="217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believed that </a:t>
            </a:r>
            <a:r>
              <a:rPr lang="en-US" sz="217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American security depended on stability in Europe and Asia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34"/>
              </a:spcBef>
              <a:spcAft>
                <a:spcPts val="0"/>
              </a:spcAft>
              <a:buClr>
                <a:srgbClr val="FFC000"/>
              </a:buClr>
              <a:buSzPts val="2170"/>
              <a:buFont typeface="Arial"/>
              <a:buChar char="•"/>
            </a:pPr>
            <a:r>
              <a:rPr lang="en-US" sz="217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United Soviet Socialist Republic (USSR)</a:t>
            </a:r>
            <a:endParaRPr/>
          </a:p>
          <a:p>
            <a:pPr marL="742950" marR="0" lvl="1" indent="-285750" algn="l" rtl="0">
              <a:lnSpc>
                <a:spcPct val="80000"/>
              </a:lnSpc>
              <a:spcBef>
                <a:spcPts val="434"/>
              </a:spcBef>
              <a:spcAft>
                <a:spcPts val="0"/>
              </a:spcAft>
              <a:buClr>
                <a:schemeClr val="lt2"/>
              </a:buClr>
              <a:buSzPts val="2170"/>
              <a:buFont typeface="Arial"/>
              <a:buChar char="–"/>
            </a:pPr>
            <a:r>
              <a:rPr lang="en-US" sz="217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Communism</a:t>
            </a:r>
            <a:endParaRPr/>
          </a:p>
          <a:p>
            <a:pPr marL="742950" marR="0" lvl="1" indent="-285750" algn="l" rtl="0">
              <a:lnSpc>
                <a:spcPct val="80000"/>
              </a:lnSpc>
              <a:spcBef>
                <a:spcPts val="434"/>
              </a:spcBef>
              <a:spcAft>
                <a:spcPts val="0"/>
              </a:spcAft>
              <a:buClr>
                <a:schemeClr val="lt2"/>
              </a:buClr>
              <a:buSzPts val="2170"/>
              <a:buFont typeface="Arial"/>
              <a:buChar char="–"/>
            </a:pPr>
            <a:r>
              <a:rPr lang="en-US" sz="217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wanted to </a:t>
            </a:r>
            <a:r>
              <a:rPr lang="en-US" sz="217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reshape the world in its own image</a:t>
            </a:r>
            <a:endParaRPr/>
          </a:p>
          <a:p>
            <a:pPr marL="342900" marR="0" lvl="0" indent="-264160" algn="l" rtl="0">
              <a:lnSpc>
                <a:spcPct val="80000"/>
              </a:lnSpc>
              <a:spcBef>
                <a:spcPts val="248"/>
              </a:spcBef>
              <a:spcAft>
                <a:spcPts val="0"/>
              </a:spcAft>
              <a:buClr>
                <a:srgbClr val="000000"/>
              </a:buClr>
              <a:buSzPts val="1240"/>
              <a:buFont typeface="Arial"/>
              <a:buNone/>
            </a:pPr>
            <a:endParaRPr sz="124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248"/>
              </a:spcBef>
              <a:spcAft>
                <a:spcPts val="0"/>
              </a:spcAft>
              <a:buClr>
                <a:srgbClr val="000000"/>
              </a:buClr>
              <a:buSzPts val="1240"/>
              <a:buFont typeface="Arial"/>
              <a:buNone/>
            </a:pPr>
            <a:endParaRPr sz="124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248"/>
              </a:spcBef>
              <a:spcAft>
                <a:spcPts val="0"/>
              </a:spcAft>
              <a:buClr>
                <a:srgbClr val="000000"/>
              </a:buClr>
              <a:buSzPts val="1240"/>
              <a:buFont typeface="Arial"/>
              <a:buNone/>
            </a:pPr>
            <a:endParaRPr sz="124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5" name="Shape 135"/>
          <p:cNvCxnSpPr/>
          <p:nvPr/>
        </p:nvCxnSpPr>
        <p:spPr>
          <a:xfrm>
            <a:off x="491490" y="2316480"/>
            <a:ext cx="3703320" cy="0"/>
          </a:xfrm>
          <a:prstGeom prst="straightConnector1">
            <a:avLst/>
          </a:prstGeom>
          <a:noFill/>
          <a:ln w="19050" cap="sq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36" name="Shape 136" descr="Image result for cold war russia satellite states"/>
          <p:cNvPicPr preferRelativeResize="0"/>
          <p:nvPr/>
        </p:nvPicPr>
        <p:blipFill rotWithShape="1">
          <a:blip r:embed="rId3">
            <a:alphaModFix/>
          </a:blip>
          <a:srcRect t="18115" r="2" b="394"/>
          <a:stretch/>
        </p:blipFill>
        <p:spPr>
          <a:xfrm>
            <a:off x="4409136" y="10"/>
            <a:ext cx="4734863" cy="6857987"/>
          </a:xfrm>
          <a:custGeom>
            <a:avLst/>
            <a:gdLst/>
            <a:ahLst/>
            <a:cxnLst/>
            <a:rect l="0" t="0" r="0" b="0"/>
            <a:pathLst>
              <a:path w="6313150" h="6857997" extrusionOk="0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37" name="Shape 137"/>
          <p:cNvSpPr txBox="1">
            <a:spLocks noGrp="1"/>
          </p:cNvSpPr>
          <p:nvPr>
            <p:ph type="title"/>
          </p:nvPr>
        </p:nvSpPr>
        <p:spPr>
          <a:xfrm>
            <a:off x="491490" y="365125"/>
            <a:ext cx="3840085" cy="1692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Origins of the Cold War</a:t>
            </a:r>
            <a:endParaRPr/>
          </a:p>
        </p:txBody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76200" y="2552109"/>
            <a:ext cx="4886523" cy="4054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90"/>
              <a:buFont typeface="Arial"/>
              <a:buChar char="•"/>
            </a:pPr>
            <a:r>
              <a:rPr lang="en-US" sz="259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Unclear at Yalta conference how the Eastern European countries would be divided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lt2"/>
              </a:buClr>
              <a:buSzPts val="2590"/>
              <a:buFont typeface="Arial"/>
              <a:buChar char="•"/>
            </a:pPr>
            <a:r>
              <a:rPr lang="en-US" sz="259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Despite Stalin’s promise of free elections, Eastern European countries became Soviet “satellite states”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rgbClr val="FFC000"/>
              </a:buClr>
              <a:buSzPts val="2590"/>
              <a:buFont typeface="Arial"/>
              <a:buChar char="•"/>
            </a:pPr>
            <a:r>
              <a:rPr lang="en-US" sz="259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Soviets established pro-communist governments in Poland, Romania, and Bulgaria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296"/>
              </a:spcBef>
              <a:spcAft>
                <a:spcPts val="0"/>
              </a:spcAft>
              <a:buClr>
                <a:srgbClr val="000000"/>
              </a:buClr>
              <a:buSzPts val="1480"/>
              <a:buFont typeface="Arial"/>
              <a:buNone/>
            </a:pPr>
            <a:endParaRPr sz="148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4E73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/>
        </p:nvSpPr>
        <p:spPr>
          <a:xfrm>
            <a:off x="5643831" y="1"/>
            <a:ext cx="3500169" cy="3612937"/>
          </a:xfrm>
          <a:custGeom>
            <a:avLst/>
            <a:gdLst/>
            <a:ahLst/>
            <a:cxnLst/>
            <a:rect l="0" t="0" r="0" b="0"/>
            <a:pathLst>
              <a:path w="4666892" h="3612937" extrusionOk="0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6453552" y="3918051"/>
            <a:ext cx="2690448" cy="2939948"/>
          </a:xfrm>
          <a:custGeom>
            <a:avLst/>
            <a:gdLst/>
            <a:ahLst/>
            <a:cxnLst/>
            <a:rect l="0" t="0" r="0" b="0"/>
            <a:pathLst>
              <a:path w="3587263" h="2939948" extrusionOk="0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5" name="Shape 145" descr="Image result for containment policy"/>
          <p:cNvPicPr preferRelativeResize="0"/>
          <p:nvPr/>
        </p:nvPicPr>
        <p:blipFill rotWithShape="1">
          <a:blip r:embed="rId3">
            <a:alphaModFix/>
          </a:blip>
          <a:srcRect t="497" r="5" b="3259"/>
          <a:stretch/>
        </p:blipFill>
        <p:spPr>
          <a:xfrm>
            <a:off x="5767371" y="10"/>
            <a:ext cx="3376630" cy="3448209"/>
          </a:xfrm>
          <a:custGeom>
            <a:avLst/>
            <a:gdLst/>
            <a:ahLst/>
            <a:cxnLst/>
            <a:rect l="0" t="0" r="0" b="0"/>
            <a:pathLst>
              <a:path w="4502173" h="3448219" extrusionOk="0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46" name="Shape 146" descr="A person in a newspaper&#10;&#10;Description generated with high confidence"/>
          <p:cNvPicPr preferRelativeResize="0"/>
          <p:nvPr/>
        </p:nvPicPr>
        <p:blipFill rotWithShape="1">
          <a:blip r:embed="rId4">
            <a:alphaModFix/>
          </a:blip>
          <a:srcRect l="41139" r="6142" b="1"/>
          <a:stretch/>
        </p:blipFill>
        <p:spPr>
          <a:xfrm>
            <a:off x="6576620" y="4082141"/>
            <a:ext cx="2567381" cy="2775859"/>
          </a:xfrm>
          <a:custGeom>
            <a:avLst/>
            <a:gdLst/>
            <a:ahLst/>
            <a:cxnLst/>
            <a:rect l="0" t="0" r="0" b="0"/>
            <a:pathLst>
              <a:path w="3423175" h="2775859" extrusionOk="0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727163" y="141552"/>
            <a:ext cx="479032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“Containment” Policy</a:t>
            </a:r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570490" y="1371600"/>
            <a:ext cx="5754110" cy="3181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George Kennan</a:t>
            </a:r>
            <a:r>
              <a:rPr lang="en-US" sz="2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, American diplomat &amp; Soviet expert </a:t>
            </a:r>
            <a:endParaRPr/>
          </a:p>
          <a:p>
            <a:pPr marL="742950" marR="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al"/>
              <a:buChar char="–"/>
            </a:pPr>
            <a:r>
              <a:rPr lang="en-US" sz="2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created a </a:t>
            </a:r>
            <a:r>
              <a:rPr lang="en-US" sz="28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“blueprint” for a new American policy through an 8,000-word “Long Telegram”</a:t>
            </a:r>
            <a:endParaRPr/>
          </a:p>
          <a:p>
            <a:pPr marL="742950" marR="0" lvl="1" indent="-285750" algn="l" rtl="0">
              <a:spcBef>
                <a:spcPts val="560"/>
              </a:spcBef>
              <a:spcAft>
                <a:spcPts val="0"/>
              </a:spcAft>
              <a:buClr>
                <a:srgbClr val="FFC000"/>
              </a:buClr>
              <a:buSzPts val="2800"/>
              <a:buFont typeface="Arial"/>
              <a:buChar char="–"/>
            </a:pPr>
            <a:r>
              <a:rPr lang="en-US" sz="28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develops the policy of </a:t>
            </a:r>
            <a:r>
              <a:rPr lang="en-US" sz="2800" b="1" i="0" u="sng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containment</a:t>
            </a:r>
            <a:endParaRPr/>
          </a:p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Goal was to </a:t>
            </a:r>
            <a:r>
              <a:rPr lang="en-US" sz="28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keep communism within its existing borders</a:t>
            </a:r>
            <a:endParaRPr/>
          </a:p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Kennan felt USSR would not risk a war with US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Shape 153" descr="Image result for cold war russia satellite states"/>
          <p:cNvPicPr preferRelativeResize="0"/>
          <p:nvPr/>
        </p:nvPicPr>
        <p:blipFill rotWithShape="1">
          <a:blip r:embed="rId3">
            <a:alphaModFix/>
          </a:blip>
          <a:srcRect l="17489" r="17516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4" name="Shape 154"/>
          <p:cNvCxnSpPr/>
          <p:nvPr/>
        </p:nvCxnSpPr>
        <p:spPr>
          <a:xfrm>
            <a:off x="3810700" y="2115117"/>
            <a:ext cx="4732020" cy="0"/>
          </a:xfrm>
          <a:prstGeom prst="straightConnector1">
            <a:avLst/>
          </a:prstGeom>
          <a:noFill/>
          <a:ln w="9525" cap="flat" cmpd="sng">
            <a:solidFill>
              <a:srgbClr val="6B6B4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5" name="Shape 155"/>
          <p:cNvSpPr txBox="1">
            <a:spLocks noGrp="1"/>
          </p:cNvSpPr>
          <p:nvPr>
            <p:ph type="title"/>
          </p:nvPr>
        </p:nvSpPr>
        <p:spPr>
          <a:xfrm>
            <a:off x="3724072" y="629268"/>
            <a:ext cx="4939868" cy="128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The Iron Curtain</a:t>
            </a:r>
            <a:endParaRPr/>
          </a:p>
        </p:txBody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3581400" y="2314807"/>
            <a:ext cx="5655817" cy="3785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700"/>
              <a:buFont typeface="Arial"/>
              <a:buChar char="•"/>
            </a:pPr>
            <a:r>
              <a:rPr lang="en-US" sz="27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Former Prime Minister Winston Churchill-coined the phrase “iron curtain” in a speech in Missouri</a:t>
            </a:r>
            <a:endParaRPr/>
          </a:p>
          <a:p>
            <a:pPr marL="342900" marR="0" lvl="0" indent="-342900" algn="l" rtl="0">
              <a:spcBef>
                <a:spcPts val="540"/>
              </a:spcBef>
              <a:spcAft>
                <a:spcPts val="0"/>
              </a:spcAft>
              <a:buClr>
                <a:srgbClr val="FFC000"/>
              </a:buClr>
              <a:buSzPts val="2700"/>
              <a:buFont typeface="Arial"/>
              <a:buChar char="•"/>
            </a:pPr>
            <a:r>
              <a:rPr lang="en-US" sz="27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The “iron curtain”-divided free West from the communist east in Europe</a:t>
            </a:r>
            <a:endParaRPr/>
          </a:p>
          <a:p>
            <a:pPr marL="342900" marR="0" lvl="0" indent="-342900" algn="l" rtl="0">
              <a:spcBef>
                <a:spcPts val="540"/>
              </a:spcBef>
              <a:spcAft>
                <a:spcPts val="0"/>
              </a:spcAft>
              <a:buClr>
                <a:schemeClr val="lt2"/>
              </a:buClr>
              <a:buSzPts val="2700"/>
              <a:buFont typeface="Arial"/>
              <a:buChar char="•"/>
            </a:pPr>
            <a:r>
              <a:rPr lang="en-US" sz="27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March, 1947- </a:t>
            </a:r>
            <a:r>
              <a:rPr lang="en-US" sz="27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Truman announces that the U.S. and the Soviet Union are engaged in a global conflict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Shape 161" descr="http://www.ontrack-media.net/worldhistory/whm6l8image4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381000"/>
            <a:ext cx="8382000" cy="63493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4E73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/>
        </p:nvSpPr>
        <p:spPr>
          <a:xfrm>
            <a:off x="5643831" y="1"/>
            <a:ext cx="3500169" cy="3612937"/>
          </a:xfrm>
          <a:custGeom>
            <a:avLst/>
            <a:gdLst/>
            <a:ahLst/>
            <a:cxnLst/>
            <a:rect l="0" t="0" r="0" b="0"/>
            <a:pathLst>
              <a:path w="4666892" h="3612937" extrusionOk="0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Shape 167"/>
          <p:cNvSpPr/>
          <p:nvPr/>
        </p:nvSpPr>
        <p:spPr>
          <a:xfrm>
            <a:off x="6453552" y="3918051"/>
            <a:ext cx="2690448" cy="2939948"/>
          </a:xfrm>
          <a:custGeom>
            <a:avLst/>
            <a:gdLst/>
            <a:ahLst/>
            <a:cxnLst/>
            <a:rect l="0" t="0" r="0" b="0"/>
            <a:pathLst>
              <a:path w="3587263" h="2939948" extrusionOk="0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8" name="Shape 168" descr="Image result for truman doctrine"/>
          <p:cNvPicPr preferRelativeResize="0"/>
          <p:nvPr/>
        </p:nvPicPr>
        <p:blipFill rotWithShape="1">
          <a:blip r:embed="rId3">
            <a:alphaModFix/>
          </a:blip>
          <a:srcRect l="14363" r="27861"/>
          <a:stretch/>
        </p:blipFill>
        <p:spPr>
          <a:xfrm>
            <a:off x="5767371" y="10"/>
            <a:ext cx="3376630" cy="3448209"/>
          </a:xfrm>
          <a:custGeom>
            <a:avLst/>
            <a:gdLst/>
            <a:ahLst/>
            <a:cxnLst/>
            <a:rect l="0" t="0" r="0" b="0"/>
            <a:pathLst>
              <a:path w="4502173" h="3448219" extrusionOk="0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69" name="Shape 169" descr="Image result for truman doctrine"/>
          <p:cNvPicPr preferRelativeResize="0"/>
          <p:nvPr/>
        </p:nvPicPr>
        <p:blipFill rotWithShape="1">
          <a:blip r:embed="rId4">
            <a:alphaModFix/>
          </a:blip>
          <a:srcRect l="27373" r="3259" b="1"/>
          <a:stretch/>
        </p:blipFill>
        <p:spPr>
          <a:xfrm>
            <a:off x="6576620" y="4082141"/>
            <a:ext cx="2567381" cy="2775859"/>
          </a:xfrm>
          <a:custGeom>
            <a:avLst/>
            <a:gdLst/>
            <a:ahLst/>
            <a:cxnLst/>
            <a:rect l="0" t="0" r="0" b="0"/>
            <a:pathLst>
              <a:path w="3423175" h="2775859" extrusionOk="0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70" name="Shape 170"/>
          <p:cNvSpPr txBox="1">
            <a:spLocks noGrp="1"/>
          </p:cNvSpPr>
          <p:nvPr>
            <p:ph type="title"/>
          </p:nvPr>
        </p:nvSpPr>
        <p:spPr>
          <a:xfrm>
            <a:off x="381000" y="228600"/>
            <a:ext cx="479032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The Truman Doctrine</a:t>
            </a:r>
            <a:endParaRPr/>
          </a:p>
        </p:txBody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208485" y="1554163"/>
            <a:ext cx="5735115" cy="3181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700"/>
              <a:buFont typeface="Arial"/>
              <a:buChar char="•"/>
            </a:pPr>
            <a:r>
              <a:rPr lang="en-US" sz="27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Of the countries battling communist uprising, </a:t>
            </a:r>
            <a:r>
              <a:rPr lang="en-US" sz="27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Truman is particularly concerned with </a:t>
            </a:r>
            <a:r>
              <a:rPr lang="en-US" sz="2700" b="0" i="0" u="sng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Greece &amp; Turkey</a:t>
            </a:r>
            <a:endParaRPr/>
          </a:p>
          <a:p>
            <a:pPr marL="342900" marR="0" lvl="0" indent="-342900" algn="l" rtl="0">
              <a:spcBef>
                <a:spcPts val="540"/>
              </a:spcBef>
              <a:spcAft>
                <a:spcPts val="0"/>
              </a:spcAft>
              <a:buClr>
                <a:schemeClr val="lt2"/>
              </a:buClr>
              <a:buSzPts val="2700"/>
              <a:buFont typeface="Arial"/>
              <a:buChar char="•"/>
            </a:pPr>
            <a:r>
              <a:rPr lang="en-US" sz="27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Did not want to retreat to isolationism again</a:t>
            </a:r>
            <a:endParaRPr/>
          </a:p>
          <a:p>
            <a:pPr marL="342900" marR="0" lvl="0" indent="-342900" algn="l" rtl="0">
              <a:spcBef>
                <a:spcPts val="540"/>
              </a:spcBef>
              <a:spcAft>
                <a:spcPts val="0"/>
              </a:spcAft>
              <a:buClr>
                <a:schemeClr val="lt2"/>
              </a:buClr>
              <a:buSzPts val="2700"/>
              <a:buFont typeface="Arial"/>
              <a:buChar char="•"/>
            </a:pPr>
            <a:r>
              <a:rPr lang="en-US" sz="27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Congress supported Truman and supplied $400 million in aid to Greece &amp; Turkey</a:t>
            </a:r>
            <a:endParaRPr/>
          </a:p>
          <a:p>
            <a:pPr marL="342900" marR="0" lvl="0" indent="-342900" algn="l" rtl="0">
              <a:spcBef>
                <a:spcPts val="540"/>
              </a:spcBef>
              <a:spcAft>
                <a:spcPts val="0"/>
              </a:spcAft>
              <a:buClr>
                <a:srgbClr val="FFC000"/>
              </a:buClr>
              <a:buSzPts val="2700"/>
              <a:buFont typeface="Arial"/>
              <a:buChar char="•"/>
            </a:pPr>
            <a:r>
              <a:rPr lang="en-US" sz="2700" b="1" i="0" u="sng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Truman Doctrine </a:t>
            </a:r>
            <a:r>
              <a:rPr lang="en-US" sz="27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– Truman’s promise to help nations struggling against communism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Shape 176" descr="A picture containing text, map&#10;&#10;Description generated with very high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2600" y="678878"/>
            <a:ext cx="8178799" cy="5500242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Shape 177"/>
          <p:cNvSpPr/>
          <p:nvPr/>
        </p:nvSpPr>
        <p:spPr>
          <a:xfrm>
            <a:off x="2819400" y="5181600"/>
            <a:ext cx="3810000" cy="1485900"/>
          </a:xfrm>
          <a:prstGeom prst="flowChartAlternateProcess">
            <a:avLst/>
          </a:prstGeom>
          <a:solidFill>
            <a:schemeClr val="accen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Using this map, discuss why Greece and Turkey were important strategic locations to Truman.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252662" y="321176"/>
            <a:ext cx="5380685" cy="5896743"/>
          </a:xfrm>
          <a:prstGeom prst="rect">
            <a:avLst/>
          </a:prstGeom>
          <a:solidFill>
            <a:schemeClr val="dk1">
              <a:alpha val="14901"/>
            </a:schemeClr>
          </a:solidFill>
          <a:ln w="127000" cap="sq" cmpd="thinThick">
            <a:solidFill>
              <a:schemeClr val="dk1">
                <a:alpha val="980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Shape 183" descr="A close up of a sign&#10;&#10;Description generated with very high confidence"/>
          <p:cNvPicPr preferRelativeResize="0"/>
          <p:nvPr/>
        </p:nvPicPr>
        <p:blipFill rotWithShape="1">
          <a:blip r:embed="rId3">
            <a:alphaModFix/>
          </a:blip>
          <a:srcRect l="4752" r="5789" b="2"/>
          <a:stretch/>
        </p:blipFill>
        <p:spPr>
          <a:xfrm>
            <a:off x="5872163" y="2828925"/>
            <a:ext cx="3031807" cy="3388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Shape 184" descr="A close up of a sign&#10;&#10;Description generated with very high confidence"/>
          <p:cNvPicPr preferRelativeResize="0"/>
          <p:nvPr/>
        </p:nvPicPr>
        <p:blipFill rotWithShape="1">
          <a:blip r:embed="rId4">
            <a:alphaModFix/>
          </a:blip>
          <a:srcRect t="14708" r="6" b="9895"/>
          <a:stretch/>
        </p:blipFill>
        <p:spPr>
          <a:xfrm>
            <a:off x="5872163" y="306909"/>
            <a:ext cx="3031807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Shape 185"/>
          <p:cNvSpPr txBox="1">
            <a:spLocks noGrp="1"/>
          </p:cNvSpPr>
          <p:nvPr>
            <p:ph type="title"/>
          </p:nvPr>
        </p:nvSpPr>
        <p:spPr>
          <a:xfrm>
            <a:off x="616137" y="640263"/>
            <a:ext cx="4653738" cy="1344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Truman Doctrine</a:t>
            </a:r>
            <a:endParaRPr/>
          </a:p>
        </p:txBody>
      </p:sp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407652" y="1752600"/>
            <a:ext cx="5154947" cy="3626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•"/>
            </a:pPr>
            <a:r>
              <a:rPr lang="en-US"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Truman’s rhetoric-became the “guiding spirit of American foreign policy”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•"/>
            </a:pPr>
            <a:r>
              <a:rPr lang="en-US"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Sets a </a:t>
            </a:r>
            <a:r>
              <a:rPr lang="en-US" sz="25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precedent for U.S. support of undemocratic, anti-communist regimes and creation of military alliances against the Soviets.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•"/>
            </a:pPr>
            <a:r>
              <a:rPr lang="en-US"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National Security Council and Central Intelligence Agency created to protect national security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4E73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Shape 191" descr="Image result for marshall plan"/>
          <p:cNvPicPr preferRelativeResize="0"/>
          <p:nvPr/>
        </p:nvPicPr>
        <p:blipFill rotWithShape="1">
          <a:blip r:embed="rId3">
            <a:alphaModFix/>
          </a:blip>
          <a:srcRect t="21588" r="2" b="2"/>
          <a:stretch/>
        </p:blipFill>
        <p:spPr>
          <a:xfrm>
            <a:off x="20" y="4634159"/>
            <a:ext cx="3356342" cy="2223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Shape 192" descr="Image result for marshall plan"/>
          <p:cNvPicPr preferRelativeResize="0"/>
          <p:nvPr/>
        </p:nvPicPr>
        <p:blipFill rotWithShape="1">
          <a:blip r:embed="rId4">
            <a:alphaModFix/>
          </a:blip>
          <a:srcRect l="964" r="5438" b="-4"/>
          <a:stretch/>
        </p:blipFill>
        <p:spPr>
          <a:xfrm>
            <a:off x="20" y="10"/>
            <a:ext cx="3356342" cy="2232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Shape 193" descr="Image result for marshall plan"/>
          <p:cNvPicPr preferRelativeResize="0"/>
          <p:nvPr/>
        </p:nvPicPr>
        <p:blipFill rotWithShape="1">
          <a:blip r:embed="rId5">
            <a:alphaModFix/>
          </a:blip>
          <a:srcRect t="15611" r="-3" b="28635"/>
          <a:stretch/>
        </p:blipFill>
        <p:spPr>
          <a:xfrm>
            <a:off x="20" y="2325504"/>
            <a:ext cx="3356342" cy="2215527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3727581" y="484632"/>
            <a:ext cx="5047708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The Marshall Plan</a:t>
            </a:r>
            <a:endParaRPr/>
          </a:p>
        </p:txBody>
      </p:sp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3692810" y="1600200"/>
            <a:ext cx="5047707" cy="405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Arial"/>
              <a:buChar char="•"/>
            </a:pPr>
            <a:r>
              <a:rPr lang="en-US" sz="25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In Western Europe, many people suffered from lack of food, fuel and medical supplies</a:t>
            </a:r>
            <a:endParaRPr/>
          </a:p>
          <a:p>
            <a:pPr marL="342900" marR="0" lvl="0" indent="-342900" algn="l" rtl="0">
              <a:spcBef>
                <a:spcPts val="500"/>
              </a:spcBef>
              <a:spcAft>
                <a:spcPts val="0"/>
              </a:spcAft>
              <a:buClr>
                <a:srgbClr val="FFC000"/>
              </a:buClr>
              <a:buSzPts val="2500"/>
              <a:buFont typeface="Arial"/>
              <a:buChar char="•"/>
            </a:pPr>
            <a:r>
              <a:rPr lang="en-US" sz="25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Sec. of State George Marshall unveiled a plan to help Western Europe recover economically</a:t>
            </a:r>
            <a:endParaRPr/>
          </a:p>
          <a:p>
            <a:pPr marL="342900" marR="0" lvl="0" indent="-342900" algn="l" rtl="0">
              <a:spcBef>
                <a:spcPts val="500"/>
              </a:spcBef>
              <a:spcAft>
                <a:spcPts val="0"/>
              </a:spcAft>
              <a:buClr>
                <a:srgbClr val="FFC000"/>
              </a:buClr>
              <a:buSzPts val="2500"/>
              <a:buFont typeface="Arial"/>
              <a:buChar char="•"/>
            </a:pPr>
            <a:r>
              <a:rPr lang="en-US" sz="2500" b="1" i="0" u="sng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Marshall Plan </a:t>
            </a:r>
            <a:r>
              <a:rPr lang="en-US" sz="25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– over 4 years, U.S. gave $14 billion in grants and loans to nations in Western Europe</a:t>
            </a:r>
            <a:endParaRPr/>
          </a:p>
          <a:p>
            <a:pPr marL="342900" marR="0" lvl="0" indent="-342900" algn="l" rtl="0"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Arial"/>
              <a:buChar char="•"/>
            </a:pPr>
            <a:r>
              <a:rPr lang="en-US" sz="25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Solidified the division of Europe - Soviets would not participate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/>
          <p:nvPr/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lt1">
              <a:alpha val="7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1" name="Shape 2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1200" y="1219200"/>
            <a:ext cx="5638800" cy="5571026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Shape 202"/>
          <p:cNvSpPr txBox="1"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Marshall Plan chart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Shape 207" descr="http://www.mconway.net/page20/files/cycle.p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990600" y="228600"/>
            <a:ext cx="6553200" cy="63893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/>
          <p:nvPr/>
        </p:nvSpPr>
        <p:spPr>
          <a:xfrm>
            <a:off x="252662" y="321176"/>
            <a:ext cx="5380685" cy="5896743"/>
          </a:xfrm>
          <a:prstGeom prst="rect">
            <a:avLst/>
          </a:prstGeom>
          <a:solidFill>
            <a:schemeClr val="dk1">
              <a:alpha val="14901"/>
            </a:schemeClr>
          </a:solidFill>
          <a:ln w="127000" cap="sq" cmpd="thinThick">
            <a:solidFill>
              <a:schemeClr val="dk1">
                <a:alpha val="980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3" name="Shape 213" descr="A close up of a newspaper&#10;&#10;Description generated with very high confidence"/>
          <p:cNvPicPr preferRelativeResize="0"/>
          <p:nvPr/>
        </p:nvPicPr>
        <p:blipFill rotWithShape="1">
          <a:blip r:embed="rId3">
            <a:alphaModFix/>
          </a:blip>
          <a:srcRect r="1" b="7221"/>
          <a:stretch/>
        </p:blipFill>
        <p:spPr>
          <a:xfrm>
            <a:off x="5872163" y="2828925"/>
            <a:ext cx="3031807" cy="3388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Shape 214" descr="A group of people posing for a photo&#10;&#10;Description generated with very high confidence"/>
          <p:cNvPicPr preferRelativeResize="0"/>
          <p:nvPr/>
        </p:nvPicPr>
        <p:blipFill rotWithShape="1">
          <a:blip r:embed="rId4">
            <a:alphaModFix/>
          </a:blip>
          <a:srcRect l="5535" r="1292" b="-3"/>
          <a:stretch/>
        </p:blipFill>
        <p:spPr>
          <a:xfrm>
            <a:off x="5872163" y="306909"/>
            <a:ext cx="3031807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Shape 215"/>
          <p:cNvSpPr txBox="1">
            <a:spLocks noGrp="1"/>
          </p:cNvSpPr>
          <p:nvPr>
            <p:ph type="title"/>
          </p:nvPr>
        </p:nvSpPr>
        <p:spPr>
          <a:xfrm>
            <a:off x="616137" y="640263"/>
            <a:ext cx="4653738" cy="1344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Reconstruction of Japan</a:t>
            </a:r>
            <a:endParaRPr/>
          </a:p>
        </p:txBody>
      </p:sp>
      <p:sp>
        <p:nvSpPr>
          <p:cNvPr id="216" name="Shape 216"/>
          <p:cNvSpPr txBox="1">
            <a:spLocks noGrp="1"/>
          </p:cNvSpPr>
          <p:nvPr>
            <p:ph type="body" idx="1"/>
          </p:nvPr>
        </p:nvSpPr>
        <p:spPr>
          <a:xfrm>
            <a:off x="457199" y="1905000"/>
            <a:ext cx="5176147" cy="4202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General Douglas </a:t>
            </a:r>
            <a:r>
              <a:rPr lang="en-US" sz="22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MacArthur</a:t>
            </a:r>
            <a:endParaRPr/>
          </a:p>
          <a:p>
            <a:pPr marL="742950" marR="0" lvl="1" indent="-28575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rgbClr val="FFC000"/>
              </a:buClr>
              <a:buSzPts val="2200"/>
              <a:buFont typeface="Arial"/>
              <a:buChar char="–"/>
            </a:pPr>
            <a:r>
              <a:rPr lang="en-US" sz="22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administered U.S. occupation until 1948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rgbClr val="FFC000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Wrote a new constitution</a:t>
            </a:r>
            <a:endParaRPr/>
          </a:p>
          <a:p>
            <a:pPr marL="742950" marR="0" lvl="1" indent="-28575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Char char="–"/>
            </a:pPr>
            <a:r>
              <a:rPr lang="en-US"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women could vote</a:t>
            </a:r>
            <a:endParaRPr/>
          </a:p>
          <a:p>
            <a:pPr marL="742950" marR="0" lvl="1" indent="-28575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Char char="–"/>
            </a:pPr>
            <a:r>
              <a:rPr lang="en-US"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Japan could never wage war-maintain small military force for self-defense (Article 9)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rgbClr val="FFC000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U.S. supervised the economic recovery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By 1950s-Japan’s economy was booming</a:t>
            </a:r>
            <a:endParaRPr/>
          </a:p>
          <a:p>
            <a:pPr marL="342900" marR="0" lvl="0" indent="-222250" algn="l" rtl="0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4E73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643831" y="1"/>
            <a:ext cx="3500169" cy="3612937"/>
          </a:xfrm>
          <a:custGeom>
            <a:avLst/>
            <a:gdLst/>
            <a:ahLst/>
            <a:cxnLst/>
            <a:rect l="0" t="0" r="0" b="0"/>
            <a:pathLst>
              <a:path w="4666892" h="3612937" extrusionOk="0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6453552" y="3918051"/>
            <a:ext cx="2690448" cy="2939948"/>
          </a:xfrm>
          <a:custGeom>
            <a:avLst/>
            <a:gdLst/>
            <a:ahLst/>
            <a:cxnLst/>
            <a:rect l="0" t="0" r="0" b="0"/>
            <a:pathLst>
              <a:path w="3587263" h="2939948" extrusionOk="0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3" name="Shape 223" descr="Image result for berlin airlift"/>
          <p:cNvPicPr preferRelativeResize="0"/>
          <p:nvPr/>
        </p:nvPicPr>
        <p:blipFill rotWithShape="1">
          <a:blip r:embed="rId3">
            <a:alphaModFix/>
          </a:blip>
          <a:srcRect l="6813" r="1" b="1"/>
          <a:stretch/>
        </p:blipFill>
        <p:spPr>
          <a:xfrm>
            <a:off x="5767371" y="10"/>
            <a:ext cx="3376630" cy="3448209"/>
          </a:xfrm>
          <a:custGeom>
            <a:avLst/>
            <a:gdLst/>
            <a:ahLst/>
            <a:cxnLst/>
            <a:rect l="0" t="0" r="0" b="0"/>
            <a:pathLst>
              <a:path w="4502173" h="3448219" extrusionOk="0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224" name="Shape 224" descr="Image result for berlin airlift"/>
          <p:cNvPicPr preferRelativeResize="0"/>
          <p:nvPr/>
        </p:nvPicPr>
        <p:blipFill rotWithShape="1">
          <a:blip r:embed="rId4">
            <a:alphaModFix/>
          </a:blip>
          <a:srcRect l="19980" r="21749" b="-3"/>
          <a:stretch/>
        </p:blipFill>
        <p:spPr>
          <a:xfrm>
            <a:off x="6576620" y="4082141"/>
            <a:ext cx="2567381" cy="2775859"/>
          </a:xfrm>
          <a:custGeom>
            <a:avLst/>
            <a:gdLst/>
            <a:ahLst/>
            <a:cxnLst/>
            <a:rect l="0" t="0" r="0" b="0"/>
            <a:pathLst>
              <a:path w="3423175" h="2775859" extrusionOk="0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25" name="Shape 225"/>
          <p:cNvSpPr txBox="1">
            <a:spLocks noGrp="1"/>
          </p:cNvSpPr>
          <p:nvPr>
            <p:ph type="title"/>
          </p:nvPr>
        </p:nvSpPr>
        <p:spPr>
          <a:xfrm>
            <a:off x="457200" y="141552"/>
            <a:ext cx="479032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Berlin Airlift – “Operation Vittles”</a:t>
            </a:r>
            <a:endParaRPr/>
          </a:p>
        </p:txBody>
      </p:sp>
      <p:sp>
        <p:nvSpPr>
          <p:cNvPr id="226" name="Shape 226"/>
          <p:cNvSpPr txBox="1">
            <a:spLocks noGrp="1"/>
          </p:cNvSpPr>
          <p:nvPr>
            <p:ph type="body" idx="1"/>
          </p:nvPr>
        </p:nvSpPr>
        <p:spPr>
          <a:xfrm>
            <a:off x="455720" y="1600200"/>
            <a:ext cx="5491844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500"/>
              <a:buFont typeface="Arial"/>
              <a:buChar char="•"/>
            </a:pPr>
            <a:r>
              <a:rPr lang="en-US" sz="25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Germany was divided into 4 zones, but Berlin was also split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Arial"/>
              <a:buChar char="•"/>
            </a:pPr>
            <a:r>
              <a:rPr lang="en-US" sz="25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Life in West Berlin much more prosperous than East Berlin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C000"/>
              </a:buClr>
              <a:buSzPts val="2500"/>
              <a:buFont typeface="Arial"/>
              <a:buChar char="•"/>
            </a:pPr>
            <a:r>
              <a:rPr lang="en-US" sz="25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Stalin wanted West Berlin too, so he </a:t>
            </a:r>
            <a:r>
              <a:rPr lang="en-US" sz="2500" b="1" i="0" u="sng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creates a blockade </a:t>
            </a:r>
            <a:r>
              <a:rPr lang="en-US" sz="25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trying to cause West Berlin to fall to communists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C000"/>
              </a:buClr>
              <a:buSzPts val="2500"/>
              <a:buFont typeface="Arial"/>
              <a:buChar char="•"/>
            </a:pPr>
            <a:r>
              <a:rPr lang="en-US" sz="25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U.S. &amp; Britain supplied West Berlin through a massive airlift  that almost a year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Arial"/>
              <a:buChar char="•"/>
            </a:pPr>
            <a:r>
              <a:rPr lang="en-US" sz="25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Showed how far U.S. would go to support containment</a:t>
            </a:r>
            <a:endParaRPr/>
          </a:p>
          <a:p>
            <a:pPr marL="342900" marR="0" lvl="0" indent="-2413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4E73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/>
          <p:nvPr/>
        </p:nvSpPr>
        <p:spPr>
          <a:xfrm>
            <a:off x="4643555" y="1"/>
            <a:ext cx="3360420" cy="2513993"/>
          </a:xfrm>
          <a:custGeom>
            <a:avLst/>
            <a:gdLst/>
            <a:ahLst/>
            <a:cxnLst/>
            <a:rect l="0" t="0" r="0" b="0"/>
            <a:pathLst>
              <a:path w="4480560" h="2513993" extrusionOk="0">
                <a:moveTo>
                  <a:pt x="18382" y="0"/>
                </a:moveTo>
                <a:lnTo>
                  <a:pt x="4462178" y="0"/>
                </a:lnTo>
                <a:lnTo>
                  <a:pt x="4468994" y="44657"/>
                </a:lnTo>
                <a:cubicBezTo>
                  <a:pt x="4476642" y="119969"/>
                  <a:pt x="4480560" y="196384"/>
                  <a:pt x="4480560" y="273713"/>
                </a:cubicBezTo>
                <a:cubicBezTo>
                  <a:pt x="4480560" y="1510985"/>
                  <a:pt x="3477552" y="2513993"/>
                  <a:pt x="2240280" y="2513993"/>
                </a:cubicBezTo>
                <a:cubicBezTo>
                  <a:pt x="1003008" y="2513993"/>
                  <a:pt x="0" y="1510985"/>
                  <a:pt x="0" y="273713"/>
                </a:cubicBezTo>
                <a:cubicBezTo>
                  <a:pt x="0" y="196384"/>
                  <a:pt x="3918" y="119969"/>
                  <a:pt x="11567" y="4465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Shape 232"/>
          <p:cNvSpPr/>
          <p:nvPr/>
        </p:nvSpPr>
        <p:spPr>
          <a:xfrm>
            <a:off x="5418847" y="2909477"/>
            <a:ext cx="3725153" cy="3948522"/>
          </a:xfrm>
          <a:custGeom>
            <a:avLst/>
            <a:gdLst/>
            <a:ahLst/>
            <a:cxnLst/>
            <a:rect l="0" t="0" r="0" b="0"/>
            <a:pathLst>
              <a:path w="4966870" h="3948522" extrusionOk="0">
                <a:moveTo>
                  <a:pt x="2748962" y="0"/>
                </a:moveTo>
                <a:cubicBezTo>
                  <a:pt x="3602955" y="0"/>
                  <a:pt x="4365995" y="389418"/>
                  <a:pt x="4870195" y="1000367"/>
                </a:cubicBezTo>
                <a:lnTo>
                  <a:pt x="4966870" y="1129649"/>
                </a:lnTo>
                <a:lnTo>
                  <a:pt x="4966870" y="3948522"/>
                </a:lnTo>
                <a:lnTo>
                  <a:pt x="278430" y="3948522"/>
                </a:lnTo>
                <a:lnTo>
                  <a:pt x="216027" y="3818982"/>
                </a:lnTo>
                <a:cubicBezTo>
                  <a:pt x="76922" y="3490101"/>
                  <a:pt x="0" y="3128515"/>
                  <a:pt x="0" y="2748962"/>
                </a:cubicBezTo>
                <a:cubicBezTo>
                  <a:pt x="0" y="1230752"/>
                  <a:pt x="1230752" y="0"/>
                  <a:pt x="2748962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3" name="Shape 233" descr="Image result for berlin airlift"/>
          <p:cNvPicPr preferRelativeResize="0"/>
          <p:nvPr/>
        </p:nvPicPr>
        <p:blipFill rotWithShape="1">
          <a:blip r:embed="rId3">
            <a:alphaModFix/>
          </a:blip>
          <a:srcRect r="2" b="1364"/>
          <a:stretch/>
        </p:blipFill>
        <p:spPr>
          <a:xfrm>
            <a:off x="4766999" y="1"/>
            <a:ext cx="3113532" cy="2349401"/>
          </a:xfrm>
          <a:custGeom>
            <a:avLst/>
            <a:gdLst/>
            <a:ahLst/>
            <a:cxnLst/>
            <a:rect l="0" t="0" r="0" b="0"/>
            <a:pathLst>
              <a:path w="4151376" h="2349401" extrusionOk="0">
                <a:moveTo>
                  <a:pt x="20101" y="0"/>
                </a:moveTo>
                <a:lnTo>
                  <a:pt x="4131276" y="0"/>
                </a:lnTo>
                <a:lnTo>
                  <a:pt x="4140659" y="61486"/>
                </a:lnTo>
                <a:cubicBezTo>
                  <a:pt x="4147746" y="131265"/>
                  <a:pt x="4151376" y="202065"/>
                  <a:pt x="4151376" y="273713"/>
                </a:cubicBezTo>
                <a:cubicBezTo>
                  <a:pt x="4151376" y="1420084"/>
                  <a:pt x="3222059" y="2349401"/>
                  <a:pt x="2075688" y="2349401"/>
                </a:cubicBezTo>
                <a:cubicBezTo>
                  <a:pt x="929317" y="2349401"/>
                  <a:pt x="0" y="1420084"/>
                  <a:pt x="0" y="273713"/>
                </a:cubicBezTo>
                <a:cubicBezTo>
                  <a:pt x="0" y="202065"/>
                  <a:pt x="3630" y="131265"/>
                  <a:pt x="10717" y="61486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234" name="Shape 234" descr="Image result for berlin airlift"/>
          <p:cNvPicPr preferRelativeResize="0"/>
          <p:nvPr/>
        </p:nvPicPr>
        <p:blipFill rotWithShape="1">
          <a:blip r:embed="rId4">
            <a:alphaModFix/>
          </a:blip>
          <a:srcRect l="202" r="-1" b="-2"/>
          <a:stretch/>
        </p:blipFill>
        <p:spPr>
          <a:xfrm>
            <a:off x="5543184" y="3075259"/>
            <a:ext cx="3600816" cy="3782741"/>
          </a:xfrm>
          <a:custGeom>
            <a:avLst/>
            <a:gdLst/>
            <a:ahLst/>
            <a:cxnLst/>
            <a:rect l="0" t="0" r="0" b="0"/>
            <a:pathLst>
              <a:path w="4801088" h="3782741" extrusionOk="0">
                <a:moveTo>
                  <a:pt x="2583180" y="0"/>
                </a:moveTo>
                <a:cubicBezTo>
                  <a:pt x="3474837" y="0"/>
                  <a:pt x="4260977" y="451769"/>
                  <a:pt x="4725194" y="1138900"/>
                </a:cubicBezTo>
                <a:lnTo>
                  <a:pt x="4801088" y="1263826"/>
                </a:lnTo>
                <a:lnTo>
                  <a:pt x="4801088" y="3782741"/>
                </a:lnTo>
                <a:lnTo>
                  <a:pt x="296488" y="3782741"/>
                </a:lnTo>
                <a:lnTo>
                  <a:pt x="202999" y="3588671"/>
                </a:lnTo>
                <a:cubicBezTo>
                  <a:pt x="72283" y="3279623"/>
                  <a:pt x="0" y="2939843"/>
                  <a:pt x="0" y="2583180"/>
                </a:cubicBezTo>
                <a:cubicBezTo>
                  <a:pt x="0" y="1156529"/>
                  <a:pt x="1156529" y="0"/>
                  <a:pt x="2583180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35" name="Shape 235"/>
          <p:cNvSpPr txBox="1">
            <a:spLocks noGrp="1"/>
          </p:cNvSpPr>
          <p:nvPr>
            <p:ph type="title"/>
          </p:nvPr>
        </p:nvSpPr>
        <p:spPr>
          <a:xfrm>
            <a:off x="381000" y="381000"/>
            <a:ext cx="39580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Berlin Airlift (June 1948 – May 1949) – fast facts</a:t>
            </a:r>
            <a:endParaRPr/>
          </a:p>
        </p:txBody>
      </p:sp>
      <p:sp>
        <p:nvSpPr>
          <p:cNvPr id="236" name="Shape 236"/>
          <p:cNvSpPr txBox="1">
            <a:spLocks noGrp="1"/>
          </p:cNvSpPr>
          <p:nvPr>
            <p:ph type="body" idx="1"/>
          </p:nvPr>
        </p:nvSpPr>
        <p:spPr>
          <a:xfrm>
            <a:off x="604156" y="1828800"/>
            <a:ext cx="4577443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Britain &amp; US supply planes took off </a:t>
            </a:r>
            <a:r>
              <a:rPr lang="en-US" sz="2800" b="1" i="0" u="sng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every 30 seconds</a:t>
            </a:r>
            <a:r>
              <a:rPr lang="en-US" sz="2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supplying food, medical supplies, clothing &amp; toys</a:t>
            </a:r>
            <a:endParaRPr/>
          </a:p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500 flights per day</a:t>
            </a:r>
            <a:endParaRPr/>
          </a:p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5,000 tons a day of supplies</a:t>
            </a:r>
            <a:endParaRPr/>
          </a:p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2.3 tons of cargo overall</a:t>
            </a:r>
            <a:endParaRPr/>
          </a:p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rgbClr val="FFC000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Overall 300,000 flights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Shape 242"/>
          <p:cNvSpPr/>
          <p:nvPr/>
        </p:nvSpPr>
        <p:spPr>
          <a:xfrm rot="10800000" flipH="1">
            <a:off x="0" y="1691641"/>
            <a:ext cx="5678446" cy="5166360"/>
          </a:xfrm>
          <a:custGeom>
            <a:avLst/>
            <a:gdLst/>
            <a:ahLst/>
            <a:cxnLst/>
            <a:rect l="0" t="0" r="0" b="0"/>
            <a:pathLst>
              <a:path w="7571262" h="5166360" extrusionOk="0">
                <a:moveTo>
                  <a:pt x="0" y="5166360"/>
                </a:moveTo>
                <a:lnTo>
                  <a:pt x="7571262" y="5166360"/>
                </a:lnTo>
                <a:lnTo>
                  <a:pt x="5177382" y="0"/>
                </a:lnTo>
                <a:lnTo>
                  <a:pt x="5171159" y="0"/>
                </a:lnTo>
                <a:lnTo>
                  <a:pt x="3981368" y="0"/>
                </a:lnTo>
                <a:lnTo>
                  <a:pt x="2331323" y="0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3" name="Shape 243" descr="Image result for nato 1949"/>
          <p:cNvPicPr preferRelativeResize="0"/>
          <p:nvPr/>
        </p:nvPicPr>
        <p:blipFill rotWithShape="1">
          <a:blip r:embed="rId3">
            <a:alphaModFix/>
          </a:blip>
          <a:srcRect t="6638" r="2" b="2"/>
          <a:stretch/>
        </p:blipFill>
        <p:spPr>
          <a:xfrm>
            <a:off x="4940497" y="1690689"/>
            <a:ext cx="4203503" cy="2501837"/>
          </a:xfrm>
          <a:custGeom>
            <a:avLst/>
            <a:gdLst/>
            <a:ahLst/>
            <a:cxnLst/>
            <a:rect l="0" t="0" r="0" b="0"/>
            <a:pathLst>
              <a:path w="5604670" h="2501837" extrusionOk="0">
                <a:moveTo>
                  <a:pt x="1159248" y="0"/>
                </a:moveTo>
                <a:lnTo>
                  <a:pt x="5604670" y="0"/>
                </a:lnTo>
                <a:lnTo>
                  <a:pt x="5604670" y="2501837"/>
                </a:lnTo>
                <a:lnTo>
                  <a:pt x="0" y="2501837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44" name="Shape 244" descr="Image result for nato 1949"/>
          <p:cNvPicPr preferRelativeResize="0"/>
          <p:nvPr/>
        </p:nvPicPr>
        <p:blipFill rotWithShape="1">
          <a:blip r:embed="rId4">
            <a:alphaModFix/>
          </a:blip>
          <a:srcRect r="12883" b="-1"/>
          <a:stretch/>
        </p:blipFill>
        <p:spPr>
          <a:xfrm>
            <a:off x="3593306" y="4357117"/>
            <a:ext cx="5550694" cy="2500884"/>
          </a:xfrm>
          <a:custGeom>
            <a:avLst/>
            <a:gdLst/>
            <a:ahLst/>
            <a:cxnLst/>
            <a:rect l="0" t="0" r="0" b="0"/>
            <a:pathLst>
              <a:path w="7400925" h="2500884" extrusionOk="0">
                <a:moveTo>
                  <a:pt x="1717230" y="0"/>
                </a:moveTo>
                <a:lnTo>
                  <a:pt x="7400925" y="0"/>
                </a:lnTo>
                <a:lnTo>
                  <a:pt x="7400925" y="2500884"/>
                </a:lnTo>
                <a:lnTo>
                  <a:pt x="0" y="2500884"/>
                </a:lnTo>
                <a:lnTo>
                  <a:pt x="0" y="2500883"/>
                </a:lnTo>
                <a:lnTo>
                  <a:pt x="552186" y="2500883"/>
                </a:lnTo>
                <a:lnTo>
                  <a:pt x="558423" y="2500883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45" name="Shape 245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North Atlantic Treaty Organization (NATO)</a:t>
            </a:r>
            <a:endParaRPr sz="4400" b="1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Shape 246"/>
          <p:cNvSpPr txBox="1">
            <a:spLocks noGrp="1"/>
          </p:cNvSpPr>
          <p:nvPr>
            <p:ph type="body" idx="1"/>
          </p:nvPr>
        </p:nvSpPr>
        <p:spPr>
          <a:xfrm>
            <a:off x="628650" y="2015406"/>
            <a:ext cx="3823334" cy="4065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•"/>
            </a:pPr>
            <a:r>
              <a:rPr lang="en-US"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1949, Soviets tested their first A-bomb</a:t>
            </a:r>
            <a:endParaRPr/>
          </a:p>
          <a:p>
            <a:pPr marL="342900" marR="0" lvl="0" indent="-342900" algn="l" rtl="0">
              <a:spcBef>
                <a:spcPts val="500"/>
              </a:spcBef>
              <a:spcAft>
                <a:spcPts val="0"/>
              </a:spcAft>
              <a:buClr>
                <a:srgbClr val="FFC000"/>
              </a:buClr>
              <a:buSzPts val="2500"/>
              <a:buFont typeface="Arial"/>
              <a:buChar char="•"/>
            </a:pPr>
            <a:r>
              <a:rPr lang="en-US" sz="25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In 1949, an alliance formed to counter Soviet expansion</a:t>
            </a:r>
            <a:endParaRPr/>
          </a:p>
          <a:p>
            <a:pPr marL="342900" marR="0" lvl="0" indent="-342900" algn="l" rtl="0">
              <a:spcBef>
                <a:spcPts val="500"/>
              </a:spcBef>
              <a:spcAft>
                <a:spcPts val="0"/>
              </a:spcAft>
              <a:buClr>
                <a:srgbClr val="FFC000"/>
              </a:buClr>
              <a:buSzPts val="2500"/>
              <a:buFont typeface="Arial"/>
              <a:buChar char="•"/>
            </a:pPr>
            <a:r>
              <a:rPr lang="en-US" sz="25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10 Western European countries, U.S. and Canada formed NATO</a:t>
            </a:r>
            <a:endParaRPr/>
          </a:p>
          <a:p>
            <a:pPr marL="342900" marR="0" lvl="0" indent="-342900" algn="l" rtl="0"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•"/>
            </a:pPr>
            <a:r>
              <a:rPr lang="en-US"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Still in existence today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4E73"/>
        </a:soli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2" name="Shape 252" descr="Image result for warsaw pact"/>
          <p:cNvPicPr preferRelativeResize="0"/>
          <p:nvPr/>
        </p:nvPicPr>
        <p:blipFill rotWithShape="1">
          <a:blip r:embed="rId3">
            <a:alphaModFix/>
          </a:blip>
          <a:srcRect l="43383" r="8629" b="1"/>
          <a:stretch/>
        </p:blipFill>
        <p:spPr>
          <a:xfrm>
            <a:off x="-12" y="10"/>
            <a:ext cx="6856308" cy="6857990"/>
          </a:xfrm>
          <a:custGeom>
            <a:avLst/>
            <a:gdLst/>
            <a:ahLst/>
            <a:cxnLst/>
            <a:rect l="0" t="0" r="0" b="0"/>
            <a:pathLst>
              <a:path w="9141744" h="6863485" extrusionOk="0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53" name="Shape 253" descr="Image result for warsaw pact"/>
          <p:cNvPicPr preferRelativeResize="0"/>
          <p:nvPr/>
        </p:nvPicPr>
        <p:blipFill rotWithShape="1">
          <a:blip r:embed="rId4">
            <a:alphaModFix/>
          </a:blip>
          <a:srcRect l="29084" r="27829" b="1"/>
          <a:stretch/>
        </p:blipFill>
        <p:spPr>
          <a:xfrm>
            <a:off x="4342776" y="10"/>
            <a:ext cx="4801236" cy="6852984"/>
          </a:xfrm>
          <a:custGeom>
            <a:avLst/>
            <a:gdLst/>
            <a:ahLst/>
            <a:cxnLst/>
            <a:rect l="0" t="0" r="0" b="0"/>
            <a:pathLst>
              <a:path w="6401647" h="6852994" extrusionOk="0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54" name="Shape 254"/>
          <p:cNvSpPr/>
          <p:nvPr/>
        </p:nvSpPr>
        <p:spPr>
          <a:xfrm>
            <a:off x="586988" y="1435100"/>
            <a:ext cx="3525012" cy="3987800"/>
          </a:xfrm>
          <a:prstGeom prst="rect">
            <a:avLst/>
          </a:prstGeom>
          <a:solidFill>
            <a:srgbClr val="52527B">
              <a:alpha val="87843"/>
            </a:srgbClr>
          </a:solidFill>
          <a:ln w="139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Shape 255"/>
          <p:cNvSpPr txBox="1">
            <a:spLocks noGrp="1"/>
          </p:cNvSpPr>
          <p:nvPr>
            <p:ph type="title"/>
          </p:nvPr>
        </p:nvSpPr>
        <p:spPr>
          <a:xfrm>
            <a:off x="883707" y="1371600"/>
            <a:ext cx="2992968" cy="1057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Warsaw Pact</a:t>
            </a:r>
            <a:endParaRPr/>
          </a:p>
        </p:txBody>
      </p:sp>
      <p:sp>
        <p:nvSpPr>
          <p:cNvPr id="256" name="Shape 256"/>
          <p:cNvSpPr txBox="1">
            <a:spLocks noGrp="1"/>
          </p:cNvSpPr>
          <p:nvPr>
            <p:ph type="body" idx="1"/>
          </p:nvPr>
        </p:nvSpPr>
        <p:spPr>
          <a:xfrm>
            <a:off x="883707" y="2209800"/>
            <a:ext cx="2992968" cy="2898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In response to NATO, the USSR &amp; satellite states formed the Warsaw Pact</a:t>
            </a:r>
            <a:endParaRPr/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Pledged to defend each other if one was attacked</a:t>
            </a:r>
            <a:endParaRPr/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USSR still exerted all control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/>
          <p:nvPr/>
        </p:nvSpPr>
        <p:spPr>
          <a:xfrm>
            <a:off x="283551" y="4633546"/>
            <a:ext cx="8579094" cy="1844256"/>
          </a:xfrm>
          <a:prstGeom prst="rect">
            <a:avLst/>
          </a:prstGeom>
          <a:solidFill>
            <a:srgbClr val="616190"/>
          </a:solidFill>
          <a:ln w="127000" cap="sq" cmpd="thinThick">
            <a:solidFill>
              <a:srgbClr val="61619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2" name="Shape 262"/>
          <p:cNvCxnSpPr/>
          <p:nvPr/>
        </p:nvCxnSpPr>
        <p:spPr>
          <a:xfrm>
            <a:off x="1657350" y="5738691"/>
            <a:ext cx="5829300" cy="0"/>
          </a:xfrm>
          <a:prstGeom prst="straightConnector1">
            <a:avLst/>
          </a:prstGeom>
          <a:noFill/>
          <a:ln w="222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63" name="Shape 263" descr="A screenshot of a cell phone&#10;&#10;Description generated with very high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3553" y="307731"/>
            <a:ext cx="7495569" cy="3997637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Shape 264"/>
          <p:cNvSpPr txBox="1">
            <a:spLocks noGrp="1"/>
          </p:cNvSpPr>
          <p:nvPr>
            <p:ph type="title"/>
          </p:nvPr>
        </p:nvSpPr>
        <p:spPr>
          <a:xfrm>
            <a:off x="395653" y="4756638"/>
            <a:ext cx="8354891" cy="930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Cold War Alliances, 1955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4E73"/>
        </a:solidFill>
        <a:effectLst/>
      </p:bgPr>
    </p:bg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Shape 269" descr="A black and white photo of a person&#10;&#10;Description generated with very high confidence"/>
          <p:cNvPicPr preferRelativeResize="0"/>
          <p:nvPr/>
        </p:nvPicPr>
        <p:blipFill rotWithShape="1">
          <a:blip r:embed="rId3">
            <a:alphaModFix/>
          </a:blip>
          <a:srcRect l="43181" r="11069" b="-1"/>
          <a:stretch/>
        </p:blipFill>
        <p:spPr>
          <a:xfrm>
            <a:off x="2256672" y="-2655"/>
            <a:ext cx="2188092" cy="3407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Shape 270" descr="A close up of text on a white background&#10;&#10;Description generated with very high confidence"/>
          <p:cNvPicPr preferRelativeResize="0"/>
          <p:nvPr/>
        </p:nvPicPr>
        <p:blipFill rotWithShape="1">
          <a:blip r:embed="rId4">
            <a:alphaModFix/>
          </a:blip>
          <a:srcRect l="896" r="-3" b="-3"/>
          <a:stretch/>
        </p:blipFill>
        <p:spPr>
          <a:xfrm>
            <a:off x="20" y="3494314"/>
            <a:ext cx="4444744" cy="336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Shape 271" descr="A close up of text on a white background&#10;&#10;Description generated with high confidence"/>
          <p:cNvPicPr preferRelativeResize="0"/>
          <p:nvPr/>
        </p:nvPicPr>
        <p:blipFill rotWithShape="1">
          <a:blip r:embed="rId5">
            <a:alphaModFix/>
          </a:blip>
          <a:srcRect r="15510" b="-4"/>
          <a:stretch/>
        </p:blipFill>
        <p:spPr>
          <a:xfrm>
            <a:off x="20" y="10"/>
            <a:ext cx="2188072" cy="3407764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Shape 272"/>
          <p:cNvSpPr txBox="1">
            <a:spLocks noGrp="1"/>
          </p:cNvSpPr>
          <p:nvPr>
            <p:ph type="title"/>
          </p:nvPr>
        </p:nvSpPr>
        <p:spPr>
          <a:xfrm>
            <a:off x="4809478" y="228600"/>
            <a:ext cx="3974689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The Growing Communist Challenge</a:t>
            </a:r>
            <a:endParaRPr/>
          </a:p>
        </p:txBody>
      </p:sp>
      <p:sp>
        <p:nvSpPr>
          <p:cNvPr id="273" name="Shape 273"/>
          <p:cNvSpPr txBox="1">
            <a:spLocks noGrp="1"/>
          </p:cNvSpPr>
          <p:nvPr>
            <p:ph type="body" idx="1"/>
          </p:nvPr>
        </p:nvSpPr>
        <p:spPr>
          <a:xfrm>
            <a:off x="4572000" y="1837944"/>
            <a:ext cx="4571980" cy="486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1949, Communists in China led by Mao Zedong won a civil war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Truman did not recognized the new People’s Republic of China, refused to seat them in the U.N.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Recognized the exiled regime in Taiwan as China’s legitimate government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rgbClr val="FFC000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National Security Council-1950</a:t>
            </a:r>
            <a:endParaRPr/>
          </a:p>
          <a:p>
            <a:pPr marL="742950" marR="0" lvl="1" indent="-28575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rgbClr val="FFC000"/>
              </a:buClr>
              <a:buSzPts val="2200"/>
              <a:buFont typeface="Arial"/>
              <a:buChar char="–"/>
            </a:pPr>
            <a:r>
              <a:rPr lang="en-US" sz="22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passed NSC-68- depicted the Cold War as an epochal conflict between the “idea of freedom” and the “slavery’ of the Soviets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Increased military spending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Shape 278" descr="http://youronevoicecanmakeadifference.files.wordpress.com/2011/05/the-chinese-revolution-1949-led-by-mao-tse-tung-also-known-as-mao-zedung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82600" y="750443"/>
            <a:ext cx="8178799" cy="53571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474A1"/>
        </a:solid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Shape 283" descr="http://media-2.web.britannica.com/eb-media/39/550x390x151339-004-68FCF709.jpg.pagespeed.ic.pmnrGAFF-S.jpg"/>
          <p:cNvPicPr preferRelativeResize="0"/>
          <p:nvPr/>
        </p:nvPicPr>
        <p:blipFill rotWithShape="1">
          <a:blip r:embed="rId3">
            <a:alphaModFix/>
          </a:blip>
          <a:srcRect r="4104" b="4"/>
          <a:stretch/>
        </p:blipFill>
        <p:spPr>
          <a:xfrm>
            <a:off x="20" y="1"/>
            <a:ext cx="3050602" cy="2258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Shape 284" descr="A close up of a newspaper&#10;&#10;Description generated with very high confidence"/>
          <p:cNvPicPr preferRelativeResize="0"/>
          <p:nvPr/>
        </p:nvPicPr>
        <p:blipFill rotWithShape="1">
          <a:blip r:embed="rId4">
            <a:alphaModFix/>
          </a:blip>
          <a:srcRect l="20894" r="8535" b="4"/>
          <a:stretch/>
        </p:blipFill>
        <p:spPr>
          <a:xfrm>
            <a:off x="0" y="4575075"/>
            <a:ext cx="3050602" cy="2258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Shape 285" descr="A group of people around a track&#10;&#10;Description generated with high confidence"/>
          <p:cNvPicPr preferRelativeResize="0"/>
          <p:nvPr/>
        </p:nvPicPr>
        <p:blipFill rotWithShape="1">
          <a:blip r:embed="rId5">
            <a:alphaModFix/>
          </a:blip>
          <a:srcRect l="19671" r="12795" b="1"/>
          <a:stretch/>
        </p:blipFill>
        <p:spPr>
          <a:xfrm>
            <a:off x="0" y="2316507"/>
            <a:ext cx="3050602" cy="22585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6" name="Shape 286"/>
          <p:cNvCxnSpPr/>
          <p:nvPr/>
        </p:nvCxnSpPr>
        <p:spPr>
          <a:xfrm rot="10800000">
            <a:off x="0" y="2272143"/>
            <a:ext cx="3048240" cy="0"/>
          </a:xfrm>
          <a:prstGeom prst="straightConnector1">
            <a:avLst/>
          </a:prstGeom>
          <a:noFill/>
          <a:ln w="101600" cap="flat" cmpd="sng">
            <a:solidFill>
              <a:srgbClr val="7474A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87" name="Shape 287"/>
          <p:cNvCxnSpPr/>
          <p:nvPr/>
        </p:nvCxnSpPr>
        <p:spPr>
          <a:xfrm rot="10800000">
            <a:off x="0" y="4575075"/>
            <a:ext cx="3048240" cy="0"/>
          </a:xfrm>
          <a:prstGeom prst="straightConnector1">
            <a:avLst/>
          </a:prstGeom>
          <a:noFill/>
          <a:ln w="101600" cap="flat" cmpd="sng">
            <a:solidFill>
              <a:srgbClr val="7474A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88" name="Shape 288"/>
          <p:cNvSpPr/>
          <p:nvPr/>
        </p:nvSpPr>
        <p:spPr>
          <a:xfrm>
            <a:off x="3579018" y="639400"/>
            <a:ext cx="5073492" cy="5578521"/>
          </a:xfrm>
          <a:prstGeom prst="rect">
            <a:avLst/>
          </a:prstGeom>
          <a:solidFill>
            <a:srgbClr val="616190"/>
          </a:solidFill>
          <a:ln w="127000" cap="sq" cmpd="thinThick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Shape 289"/>
          <p:cNvSpPr txBox="1">
            <a:spLocks noGrp="1"/>
          </p:cNvSpPr>
          <p:nvPr>
            <p:ph type="title"/>
          </p:nvPr>
        </p:nvSpPr>
        <p:spPr>
          <a:xfrm>
            <a:off x="3860958" y="373740"/>
            <a:ext cx="4464844" cy="1150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Korean War</a:t>
            </a:r>
            <a:endParaRPr/>
          </a:p>
        </p:txBody>
      </p:sp>
      <p:sp>
        <p:nvSpPr>
          <p:cNvPr id="290" name="Shape 290"/>
          <p:cNvSpPr txBox="1">
            <a:spLocks noGrp="1"/>
          </p:cNvSpPr>
          <p:nvPr>
            <p:ph type="body" idx="1"/>
          </p:nvPr>
        </p:nvSpPr>
        <p:spPr>
          <a:xfrm>
            <a:off x="3657600" y="1219200"/>
            <a:ext cx="4994910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850"/>
              <a:buFont typeface="Arial"/>
              <a:buChar char="•"/>
            </a:pPr>
            <a:r>
              <a:rPr lang="en-US" sz="185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Korea had been divided into Soviet and American zones</a:t>
            </a:r>
            <a:endParaRPr/>
          </a:p>
          <a:p>
            <a:pPr marL="742950" marR="0" lvl="1" indent="-285750" algn="l" rtl="0">
              <a:lnSpc>
                <a:spcPct val="80000"/>
              </a:lnSpc>
              <a:spcBef>
                <a:spcPts val="370"/>
              </a:spcBef>
              <a:spcAft>
                <a:spcPts val="0"/>
              </a:spcAft>
              <a:buClr>
                <a:schemeClr val="lt1"/>
              </a:buClr>
              <a:buSzPts val="1850"/>
              <a:buFont typeface="Arial"/>
              <a:buChar char="–"/>
            </a:pPr>
            <a:r>
              <a:rPr lang="en-US" sz="18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Communist in the North and anti-communist in the South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370"/>
              </a:spcBef>
              <a:spcAft>
                <a:spcPts val="0"/>
              </a:spcAft>
              <a:buClr>
                <a:srgbClr val="FFC000"/>
              </a:buClr>
              <a:buSzPts val="1850"/>
              <a:buFont typeface="Arial"/>
              <a:buChar char="•"/>
            </a:pPr>
            <a:r>
              <a:rPr lang="en-US" sz="185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June 1950-North Korea invaded the south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370"/>
              </a:spcBef>
              <a:spcAft>
                <a:spcPts val="0"/>
              </a:spcAft>
              <a:buClr>
                <a:schemeClr val="lt1"/>
              </a:buClr>
              <a:buSzPts val="1850"/>
              <a:buFont typeface="Arial"/>
              <a:buChar char="•"/>
            </a:pPr>
            <a:r>
              <a:rPr lang="en-US" sz="18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General Douglas MacArthur (sent by Truman) -U.S. occupied most of North Korea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370"/>
              </a:spcBef>
              <a:spcAft>
                <a:spcPts val="0"/>
              </a:spcAft>
              <a:buClr>
                <a:schemeClr val="lt1"/>
              </a:buClr>
              <a:buSzPts val="1850"/>
              <a:buFont typeface="Arial"/>
              <a:buChar char="•"/>
            </a:pPr>
            <a:r>
              <a:rPr lang="en-US" sz="18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1950-Chinese troops crossed the border and pushed U.N. troops back down the peninsula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370"/>
              </a:spcBef>
              <a:spcAft>
                <a:spcPts val="0"/>
              </a:spcAft>
              <a:buClr>
                <a:schemeClr val="lt1"/>
              </a:buClr>
              <a:buSzPts val="1850"/>
              <a:buFont typeface="Arial"/>
              <a:buChar char="•"/>
            </a:pPr>
            <a:r>
              <a:rPr lang="en-US" sz="18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MacArthur wanted to use nuclear weapons-Truman said NO! 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370"/>
              </a:spcBef>
              <a:spcAft>
                <a:spcPts val="0"/>
              </a:spcAft>
              <a:buClr>
                <a:srgbClr val="FFC000"/>
              </a:buClr>
              <a:buSzPts val="1850"/>
              <a:buFont typeface="Arial"/>
              <a:buChar char="•"/>
            </a:pPr>
            <a:r>
              <a:rPr lang="en-US" sz="185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MacArthur criticized Truman and was removed from command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370"/>
              </a:spcBef>
              <a:spcAft>
                <a:spcPts val="0"/>
              </a:spcAft>
              <a:buClr>
                <a:srgbClr val="FFC000"/>
              </a:buClr>
              <a:buSzPts val="1850"/>
              <a:buFont typeface="Arial"/>
              <a:buChar char="•"/>
            </a:pPr>
            <a:r>
              <a:rPr lang="en-US" sz="185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38</a:t>
            </a:r>
            <a:r>
              <a:rPr lang="en-US" sz="1850" b="0" i="0" u="none" strike="noStrike" cap="none" baseline="300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185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parallel became dividing point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370"/>
              </a:spcBef>
              <a:spcAft>
                <a:spcPts val="0"/>
              </a:spcAft>
              <a:buClr>
                <a:schemeClr val="lt1"/>
              </a:buClr>
              <a:buSzPts val="1850"/>
              <a:buFont typeface="Arial"/>
              <a:buChar char="•"/>
            </a:pPr>
            <a:r>
              <a:rPr lang="en-US" sz="18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1953 armistice signed, no formal peace treaty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/>
          <p:nvPr/>
        </p:nvSpPr>
        <p:spPr>
          <a:xfrm rot="10800000">
            <a:off x="720090" y="0"/>
            <a:ext cx="8413995" cy="6858000"/>
          </a:xfrm>
          <a:custGeom>
            <a:avLst/>
            <a:gdLst/>
            <a:ahLst/>
            <a:cxnLst/>
            <a:rect l="0" t="0" r="0" b="0"/>
            <a:pathLst>
              <a:path w="11218661" h="6858000" extrusionOk="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EFEFE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Shape 296"/>
          <p:cNvSpPr/>
          <p:nvPr/>
        </p:nvSpPr>
        <p:spPr>
          <a:xfrm rot="10800000">
            <a:off x="1065186" y="0"/>
            <a:ext cx="8078814" cy="6858000"/>
          </a:xfrm>
          <a:custGeom>
            <a:avLst/>
            <a:gdLst/>
            <a:ahLst/>
            <a:cxnLst/>
            <a:rect l="0" t="0" r="0" b="0"/>
            <a:pathLst>
              <a:path w="10771752" h="6858000" extrusionOk="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7" name="Shape 297" descr="A group of people standing around a plane&#10;&#10;Description generated with high confidence"/>
          <p:cNvPicPr preferRelativeResize="0"/>
          <p:nvPr/>
        </p:nvPicPr>
        <p:blipFill rotWithShape="1">
          <a:blip r:embed="rId3">
            <a:alphaModFix/>
          </a:blip>
          <a:srcRect t="2595" r="2" b="2"/>
          <a:stretch/>
        </p:blipFill>
        <p:spPr>
          <a:xfrm>
            <a:off x="360045" y="1567950"/>
            <a:ext cx="2569467" cy="3721618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Shape 298"/>
          <p:cNvSpPr txBox="1">
            <a:spLocks noGrp="1"/>
          </p:cNvSpPr>
          <p:nvPr>
            <p:ph type="title"/>
          </p:nvPr>
        </p:nvSpPr>
        <p:spPr>
          <a:xfrm>
            <a:off x="3288029" y="365125"/>
            <a:ext cx="537337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Korean War Effects</a:t>
            </a:r>
            <a:endParaRPr/>
          </a:p>
        </p:txBody>
      </p:sp>
      <p:sp>
        <p:nvSpPr>
          <p:cNvPr id="299" name="Shape 299"/>
          <p:cNvSpPr txBox="1">
            <a:spLocks noGrp="1"/>
          </p:cNvSpPr>
          <p:nvPr>
            <p:ph type="body" idx="1"/>
          </p:nvPr>
        </p:nvSpPr>
        <p:spPr>
          <a:xfrm>
            <a:off x="3290636" y="1447801"/>
            <a:ext cx="5843449" cy="4729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33,000 Americans, 1 million Korean soldiers, 2 million civilians and hundreds of thousands of Chinese troops died</a:t>
            </a:r>
            <a:endParaRPr/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rgbClr val="FFC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Cold War now was global</a:t>
            </a:r>
            <a:endParaRPr/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rgbClr val="FFC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U.S. (including Japan) became known as the West or the “Free World”</a:t>
            </a:r>
            <a:endParaRPr/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rgbClr val="FFC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U.S. formed more military alliances in Southeast Asia and the Middle East</a:t>
            </a:r>
            <a:endParaRPr/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Surrounded the Soviet Union and China</a:t>
            </a:r>
            <a:endParaRPr/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SEATO-Southeast Asia</a:t>
            </a:r>
            <a:endParaRPr/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CENTO-Middle East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Shape 30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676400" y="76200"/>
            <a:ext cx="6019800" cy="65610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4E73"/>
        </a:solidFill>
        <a:effectLst/>
      </p:bgPr>
    </p:bg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/>
          <p:nvPr/>
        </p:nvSpPr>
        <p:spPr>
          <a:xfrm>
            <a:off x="5643831" y="1"/>
            <a:ext cx="3500169" cy="3612937"/>
          </a:xfrm>
          <a:custGeom>
            <a:avLst/>
            <a:gdLst/>
            <a:ahLst/>
            <a:cxnLst/>
            <a:rect l="0" t="0" r="0" b="0"/>
            <a:pathLst>
              <a:path w="4666892" h="3612937" extrusionOk="0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Shape 311"/>
          <p:cNvSpPr/>
          <p:nvPr/>
        </p:nvSpPr>
        <p:spPr>
          <a:xfrm>
            <a:off x="6453552" y="3918051"/>
            <a:ext cx="2690448" cy="2939948"/>
          </a:xfrm>
          <a:custGeom>
            <a:avLst/>
            <a:gdLst/>
            <a:ahLst/>
            <a:cxnLst/>
            <a:rect l="0" t="0" r="0" b="0"/>
            <a:pathLst>
              <a:path w="3587263" h="2939948" extrusionOk="0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2" name="Shape 312" descr="A close up of a sign&#10;&#10;Description generated with very high confidence"/>
          <p:cNvPicPr preferRelativeResize="0"/>
          <p:nvPr/>
        </p:nvPicPr>
        <p:blipFill rotWithShape="1">
          <a:blip r:embed="rId3">
            <a:alphaModFix/>
          </a:blip>
          <a:srcRect r="-4" b="28258"/>
          <a:stretch/>
        </p:blipFill>
        <p:spPr>
          <a:xfrm>
            <a:off x="5767371" y="10"/>
            <a:ext cx="3376630" cy="3448209"/>
          </a:xfrm>
          <a:custGeom>
            <a:avLst/>
            <a:gdLst/>
            <a:ahLst/>
            <a:cxnLst/>
            <a:rect l="0" t="0" r="0" b="0"/>
            <a:pathLst>
              <a:path w="4502173" h="3448219" extrusionOk="0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313" name="Shape 313" descr="A person wearing a suit and tie&#10;&#10;Description generated with very high confidence"/>
          <p:cNvPicPr preferRelativeResize="0"/>
          <p:nvPr/>
        </p:nvPicPr>
        <p:blipFill rotWithShape="1">
          <a:blip r:embed="rId4">
            <a:alphaModFix/>
          </a:blip>
          <a:srcRect r="1" b="18910"/>
          <a:stretch/>
        </p:blipFill>
        <p:spPr>
          <a:xfrm>
            <a:off x="6576620" y="4082141"/>
            <a:ext cx="2567381" cy="2775859"/>
          </a:xfrm>
          <a:custGeom>
            <a:avLst/>
            <a:gdLst/>
            <a:ahLst/>
            <a:cxnLst/>
            <a:rect l="0" t="0" r="0" b="0"/>
            <a:pathLst>
              <a:path w="3423175" h="2775859" extrusionOk="0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314" name="Shape 314"/>
          <p:cNvSpPr txBox="1">
            <a:spLocks noGrp="1"/>
          </p:cNvSpPr>
          <p:nvPr>
            <p:ph type="title"/>
          </p:nvPr>
        </p:nvSpPr>
        <p:spPr>
          <a:xfrm>
            <a:off x="350669" y="181847"/>
            <a:ext cx="479032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Cold War Critics</a:t>
            </a:r>
            <a:endParaRPr/>
          </a:p>
        </p:txBody>
      </p:sp>
      <p:sp>
        <p:nvSpPr>
          <p:cNvPr id="315" name="Shape 315"/>
          <p:cNvSpPr txBox="1">
            <a:spLocks noGrp="1"/>
          </p:cNvSpPr>
          <p:nvPr>
            <p:ph type="body" idx="1"/>
          </p:nvPr>
        </p:nvSpPr>
        <p:spPr>
          <a:xfrm>
            <a:off x="345490" y="1529604"/>
            <a:ext cx="5421882" cy="4776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George Kennan (containment policy)-argued that U.S. leaders should avoid ideological decisions and view international crises on a case by case basis</a:t>
            </a:r>
            <a:endParaRPr/>
          </a:p>
          <a:p>
            <a:pPr marL="342900" marR="0" lvl="0" indent="-342900" algn="l" rtl="0">
              <a:spcBef>
                <a:spcPts val="440"/>
              </a:spcBef>
              <a:spcAft>
                <a:spcPts val="0"/>
              </a:spcAft>
              <a:buClr>
                <a:srgbClr val="FFC000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Walter Lippman-</a:t>
            </a:r>
            <a:r>
              <a:rPr lang="en-US" sz="2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one of the nation’s most prominent journalists-objected to turning our foreign policy into an “ideological crusade”</a:t>
            </a:r>
            <a:endParaRPr/>
          </a:p>
          <a:p>
            <a:pPr marL="742950" marR="0" lvl="1" indent="-285750" algn="l" rtl="0">
              <a:spcBef>
                <a:spcPts val="440"/>
              </a:spcBef>
              <a:spcAft>
                <a:spcPts val="0"/>
              </a:spcAft>
              <a:buClr>
                <a:srgbClr val="FFC000"/>
              </a:buClr>
              <a:buSzPts val="2200"/>
              <a:buFont typeface="Arial"/>
              <a:buChar char="–"/>
            </a:pPr>
            <a:r>
              <a:rPr lang="en-US" sz="22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Introduces the term “Cold War” </a:t>
            </a:r>
            <a:r>
              <a:rPr lang="en-US" sz="2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for the first time.</a:t>
            </a:r>
            <a:endParaRPr/>
          </a:p>
          <a:p>
            <a:pPr marL="742950" marR="0" lvl="1" indent="-285750" algn="l" rtl="0">
              <a:spcBef>
                <a:spcPts val="440"/>
              </a:spcBef>
              <a:spcAft>
                <a:spcPts val="0"/>
              </a:spcAft>
              <a:buClr>
                <a:srgbClr val="FFC000"/>
              </a:buClr>
              <a:buSzPts val="2200"/>
              <a:buFont typeface="Arial"/>
              <a:buChar char="–"/>
            </a:pPr>
            <a:r>
              <a:rPr lang="en-US" sz="22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U.S. should not constantly intervene abroad-some rebellions were sparked by domestic issues, not Soviet subversion.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4E73"/>
        </a:solid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/>
          <p:nvPr/>
        </p:nvSpPr>
        <p:spPr>
          <a:xfrm>
            <a:off x="5643831" y="1"/>
            <a:ext cx="3500169" cy="3612937"/>
          </a:xfrm>
          <a:custGeom>
            <a:avLst/>
            <a:gdLst/>
            <a:ahLst/>
            <a:cxnLst/>
            <a:rect l="0" t="0" r="0" b="0"/>
            <a:pathLst>
              <a:path w="4666892" h="3612937" extrusionOk="0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Shape 321"/>
          <p:cNvSpPr/>
          <p:nvPr/>
        </p:nvSpPr>
        <p:spPr>
          <a:xfrm>
            <a:off x="6453552" y="3918051"/>
            <a:ext cx="2690448" cy="2939948"/>
          </a:xfrm>
          <a:custGeom>
            <a:avLst/>
            <a:gdLst/>
            <a:ahLst/>
            <a:cxnLst/>
            <a:rect l="0" t="0" r="0" b="0"/>
            <a:pathLst>
              <a:path w="3587263" h="2939948" extrusionOk="0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2" name="Shape 322" descr="A close up of a newspaper&#10;&#10;Description generated with very high confidence"/>
          <p:cNvPicPr preferRelativeResize="0"/>
          <p:nvPr/>
        </p:nvPicPr>
        <p:blipFill rotWithShape="1">
          <a:blip r:embed="rId3">
            <a:alphaModFix/>
          </a:blip>
          <a:srcRect t="6482" b="11821"/>
          <a:stretch/>
        </p:blipFill>
        <p:spPr>
          <a:xfrm>
            <a:off x="5767371" y="10"/>
            <a:ext cx="3376630" cy="3448209"/>
          </a:xfrm>
          <a:custGeom>
            <a:avLst/>
            <a:gdLst/>
            <a:ahLst/>
            <a:cxnLst/>
            <a:rect l="0" t="0" r="0" b="0"/>
            <a:pathLst>
              <a:path w="4502173" h="3448219" extrusionOk="0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323" name="Shape 323" descr="A white sign with black text&#10;&#10;Description generated with very high confidence"/>
          <p:cNvPicPr preferRelativeResize="0"/>
          <p:nvPr/>
        </p:nvPicPr>
        <p:blipFill rotWithShape="1">
          <a:blip r:embed="rId4">
            <a:alphaModFix/>
          </a:blip>
          <a:srcRect l="11823" r="21582" b="-3"/>
          <a:stretch/>
        </p:blipFill>
        <p:spPr>
          <a:xfrm>
            <a:off x="6576620" y="4082141"/>
            <a:ext cx="2567381" cy="2775859"/>
          </a:xfrm>
          <a:custGeom>
            <a:avLst/>
            <a:gdLst/>
            <a:ahLst/>
            <a:cxnLst/>
            <a:rect l="0" t="0" r="0" b="0"/>
            <a:pathLst>
              <a:path w="3423175" h="2775859" extrusionOk="0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324" name="Shape 324"/>
          <p:cNvSpPr txBox="1">
            <a:spLocks noGrp="1"/>
          </p:cNvSpPr>
          <p:nvPr>
            <p:ph type="title"/>
          </p:nvPr>
        </p:nvSpPr>
        <p:spPr>
          <a:xfrm>
            <a:off x="381000" y="304800"/>
            <a:ext cx="479032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Imperialism and Decolonization</a:t>
            </a:r>
            <a:endParaRPr/>
          </a:p>
        </p:txBody>
      </p:sp>
      <p:sp>
        <p:nvSpPr>
          <p:cNvPr id="325" name="Shape 325"/>
          <p:cNvSpPr txBox="1">
            <a:spLocks noGrp="1"/>
          </p:cNvSpPr>
          <p:nvPr>
            <p:ph type="body" idx="1"/>
          </p:nvPr>
        </p:nvSpPr>
        <p:spPr>
          <a:xfrm>
            <a:off x="381000" y="1838158"/>
            <a:ext cx="5562600" cy="4715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Anti-colonial movements-used Declaration of Independence to make claims for self-government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Some liberals and black leaders wanted Truman to promote decolonization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1946-Philippines gain independence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C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Britain and France-wanted to keep colonial possessions in Africa and Asia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Geopolitical and economic interests shaped American foreign policy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C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As long as a nation was “anti-communist”-it was considered a member of the Free World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South Africa-considered as an ally-although an apartheid regime kept whites in power and suppressed the black population</a:t>
            </a:r>
            <a:r>
              <a:rPr lang="en-US" sz="2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Shape 330" descr="http://roberttracyphdart474674fall2011.files.wordpress.com/2011/12/j-p-l-k-painting-one.jpg"/>
          <p:cNvPicPr preferRelativeResize="0"/>
          <p:nvPr/>
        </p:nvPicPr>
        <p:blipFill rotWithShape="1">
          <a:blip r:embed="rId3">
            <a:alphaModFix/>
          </a:blip>
          <a:srcRect l="386" t="9090" r="24158"/>
          <a:stretch/>
        </p:blipFill>
        <p:spPr>
          <a:xfrm>
            <a:off x="20" y="10"/>
            <a:ext cx="9143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Shape 331"/>
          <p:cNvSpPr/>
          <p:nvPr/>
        </p:nvSpPr>
        <p:spPr>
          <a:xfrm>
            <a:off x="252663" y="321176"/>
            <a:ext cx="4301692" cy="5896743"/>
          </a:xfrm>
          <a:prstGeom prst="rect">
            <a:avLst/>
          </a:prstGeom>
          <a:solidFill>
            <a:schemeClr val="dk2">
              <a:alpha val="89803"/>
            </a:schemeClr>
          </a:solidFill>
          <a:ln w="127000" cap="sq" cmpd="thinThick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Shape 332"/>
          <p:cNvSpPr txBox="1">
            <a:spLocks noGrp="1"/>
          </p:cNvSpPr>
          <p:nvPr>
            <p:ph type="title"/>
          </p:nvPr>
        </p:nvSpPr>
        <p:spPr>
          <a:xfrm>
            <a:off x="446103" y="640263"/>
            <a:ext cx="3915950" cy="1344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The Cultural Cold War</a:t>
            </a:r>
            <a:endParaRPr/>
          </a:p>
        </p:txBody>
      </p:sp>
      <p:sp>
        <p:nvSpPr>
          <p:cNvPr id="333" name="Shape 333"/>
          <p:cNvSpPr txBox="1">
            <a:spLocks noGrp="1"/>
          </p:cNvSpPr>
          <p:nvPr>
            <p:ph type="body" idx="1"/>
          </p:nvPr>
        </p:nvSpPr>
        <p:spPr>
          <a:xfrm>
            <a:off x="381001" y="1985238"/>
            <a:ext cx="4038600" cy="4110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Culture and history were mobilized in the Cold War</a:t>
            </a:r>
            <a:endParaRPr/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rgbClr val="FFC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Federal government pressed Hollywood to make anti-communist films</a:t>
            </a:r>
            <a:endParaRPr/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CIA and Defense Department patronized the arts-</a:t>
            </a:r>
            <a:endParaRPr/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rgbClr val="FFC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CIA funded Jackson Pollock</a:t>
            </a:r>
            <a:r>
              <a:rPr lang="en-US"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-canvasses created by dropping and splashing paint-said to </a:t>
            </a:r>
            <a:r>
              <a:rPr lang="en-US" sz="20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embody cultural freedoms absent in socialist nations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338"/>
          <p:cNvSpPr/>
          <p:nvPr/>
        </p:nvSpPr>
        <p:spPr>
          <a:xfrm>
            <a:off x="252662" y="321176"/>
            <a:ext cx="5380685" cy="5896743"/>
          </a:xfrm>
          <a:prstGeom prst="rect">
            <a:avLst/>
          </a:prstGeom>
          <a:solidFill>
            <a:schemeClr val="dk1">
              <a:alpha val="14901"/>
            </a:schemeClr>
          </a:solidFill>
          <a:ln w="127000" cap="sq" cmpd="thinThick">
            <a:solidFill>
              <a:schemeClr val="dk1">
                <a:alpha val="980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9" name="Shape 339" descr="A close up of text on a white background&#10;&#10;Description generated with high confidence"/>
          <p:cNvPicPr preferRelativeResize="0"/>
          <p:nvPr/>
        </p:nvPicPr>
        <p:blipFill rotWithShape="1">
          <a:blip r:embed="rId3">
            <a:alphaModFix/>
          </a:blip>
          <a:srcRect l="9796" r="8834" b="-4"/>
          <a:stretch/>
        </p:blipFill>
        <p:spPr>
          <a:xfrm>
            <a:off x="5872163" y="2330867"/>
            <a:ext cx="3031807" cy="1863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Shape 340" descr="A picture containing text&#10;&#10;Description generated with high confidence"/>
          <p:cNvPicPr preferRelativeResize="0"/>
          <p:nvPr/>
        </p:nvPicPr>
        <p:blipFill rotWithShape="1">
          <a:blip r:embed="rId4">
            <a:alphaModFix/>
          </a:blip>
          <a:srcRect l="10624" r="1098" b="4"/>
          <a:stretch/>
        </p:blipFill>
        <p:spPr>
          <a:xfrm>
            <a:off x="5872163" y="306910"/>
            <a:ext cx="3031807" cy="1863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Shape 341" descr="A black and white photo of a coin&#10;&#10;Description generated with high confidence"/>
          <p:cNvPicPr preferRelativeResize="0"/>
          <p:nvPr/>
        </p:nvPicPr>
        <p:blipFill rotWithShape="1">
          <a:blip r:embed="rId5">
            <a:alphaModFix/>
          </a:blip>
          <a:srcRect t="19377" b="18112"/>
          <a:stretch/>
        </p:blipFill>
        <p:spPr>
          <a:xfrm>
            <a:off x="5872163" y="4354824"/>
            <a:ext cx="3031807" cy="1895153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Shape 342"/>
          <p:cNvSpPr txBox="1">
            <a:spLocks noGrp="1"/>
          </p:cNvSpPr>
          <p:nvPr>
            <p:ph type="title"/>
          </p:nvPr>
        </p:nvSpPr>
        <p:spPr>
          <a:xfrm>
            <a:off x="457200" y="179025"/>
            <a:ext cx="5176147" cy="1344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Freedom and Totalitarianism</a:t>
            </a:r>
            <a:endParaRPr/>
          </a:p>
        </p:txBody>
      </p:sp>
      <p:sp>
        <p:nvSpPr>
          <p:cNvPr id="343" name="Shape 343"/>
          <p:cNvSpPr txBox="1">
            <a:spLocks noGrp="1"/>
          </p:cNvSpPr>
          <p:nvPr>
            <p:ph type="body" idx="1"/>
          </p:nvPr>
        </p:nvSpPr>
        <p:spPr>
          <a:xfrm>
            <a:off x="425921" y="1354053"/>
            <a:ext cx="5176147" cy="5003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Totalitarianism-described the Soviet Union and its allies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rgbClr val="FFC000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Belief that powerful governments were the greatest threat to freedom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American Medical Association-launched a campaign against Truman’s proposal for national health insurance-called it socialized medicine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rgbClr val="FFC000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1954-Congress added “under God” to the Pledge of Allegiance </a:t>
            </a:r>
            <a:r>
              <a:rPr lang="en-US"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since Soviets opposed organized religion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rgbClr val="FFC000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1956 – “In God We Trust” replaced “E Pluribus Unum” as official motto of the United States currency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Shape 348"/>
          <p:cNvSpPr/>
          <p:nvPr/>
        </p:nvSpPr>
        <p:spPr>
          <a:xfrm>
            <a:off x="252662" y="321176"/>
            <a:ext cx="5380685" cy="5896743"/>
          </a:xfrm>
          <a:prstGeom prst="rect">
            <a:avLst/>
          </a:prstGeom>
          <a:solidFill>
            <a:schemeClr val="dk1">
              <a:alpha val="14901"/>
            </a:schemeClr>
          </a:solidFill>
          <a:ln w="127000" cap="sq" cmpd="thinThick">
            <a:solidFill>
              <a:schemeClr val="dk1">
                <a:alpha val="980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9" name="Shape 349" descr="A close up of a sign&#10;&#10;Description generated with high confidence"/>
          <p:cNvPicPr preferRelativeResize="0"/>
          <p:nvPr/>
        </p:nvPicPr>
        <p:blipFill rotWithShape="1">
          <a:blip r:embed="rId3">
            <a:alphaModFix/>
          </a:blip>
          <a:srcRect t="19407" r="6" b="5"/>
          <a:stretch/>
        </p:blipFill>
        <p:spPr>
          <a:xfrm>
            <a:off x="5872163" y="2330867"/>
            <a:ext cx="3031807" cy="1863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Shape 350" descr="A picture containing indoor, wall, person, man&#10;&#10;Description generated with very high confidence"/>
          <p:cNvPicPr preferRelativeResize="0"/>
          <p:nvPr/>
        </p:nvPicPr>
        <p:blipFill rotWithShape="1">
          <a:blip r:embed="rId4">
            <a:alphaModFix/>
          </a:blip>
          <a:srcRect r="6" b="7943"/>
          <a:stretch/>
        </p:blipFill>
        <p:spPr>
          <a:xfrm>
            <a:off x="5872163" y="306910"/>
            <a:ext cx="3031807" cy="1863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Shape 351" descr="A group of people posing for the camera&#10;&#10;Description generated with very high confidence"/>
          <p:cNvPicPr preferRelativeResize="0"/>
          <p:nvPr/>
        </p:nvPicPr>
        <p:blipFill rotWithShape="1">
          <a:blip r:embed="rId5">
            <a:alphaModFix/>
          </a:blip>
          <a:srcRect t="11286" b="33302"/>
          <a:stretch/>
        </p:blipFill>
        <p:spPr>
          <a:xfrm>
            <a:off x="6019800" y="4322766"/>
            <a:ext cx="3031807" cy="1895153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Shape 352"/>
          <p:cNvSpPr txBox="1">
            <a:spLocks noGrp="1"/>
          </p:cNvSpPr>
          <p:nvPr>
            <p:ph type="title"/>
          </p:nvPr>
        </p:nvSpPr>
        <p:spPr>
          <a:xfrm>
            <a:off x="138362" y="179025"/>
            <a:ext cx="5609284" cy="1344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Rise of Human Rights</a:t>
            </a:r>
            <a:endParaRPr/>
          </a:p>
        </p:txBody>
      </p:sp>
      <p:sp>
        <p:nvSpPr>
          <p:cNvPr id="353" name="Shape 353"/>
          <p:cNvSpPr txBox="1">
            <a:spLocks noGrp="1"/>
          </p:cNvSpPr>
          <p:nvPr>
            <p:ph type="body" idx="1"/>
          </p:nvPr>
        </p:nvSpPr>
        <p:spPr>
          <a:xfrm>
            <a:off x="252663" y="1524000"/>
            <a:ext cx="5380684" cy="53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900"/>
              <a:buFont typeface="Arial"/>
              <a:buChar char="•"/>
            </a:pPr>
            <a:r>
              <a:rPr lang="en-US" sz="19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Universal Declaration of Human Rights-adopted by the UN-all people should have basic rights </a:t>
            </a:r>
            <a:endParaRPr/>
          </a:p>
          <a:p>
            <a:pPr marL="742950" marR="0" lvl="1" indent="-28575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–"/>
            </a:pPr>
            <a:r>
              <a:rPr lang="en-US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freedom of speech and religion, free from arbitrary government, enjoy social and economic entitlement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•"/>
            </a:pPr>
            <a:r>
              <a:rPr lang="en-US"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Document could not be enforced anywhere - goal was the governments were accountable for the way they treated their citizens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rgbClr val="FFC000"/>
              </a:buClr>
              <a:buSzPts val="1900"/>
              <a:buFont typeface="Arial"/>
              <a:buChar char="•"/>
            </a:pPr>
            <a:r>
              <a:rPr lang="en-US" sz="19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Ambiguities of Human Rights </a:t>
            </a:r>
            <a:r>
              <a:rPr lang="en-US"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– </a:t>
            </a:r>
            <a:endParaRPr/>
          </a:p>
          <a:p>
            <a:pPr marL="742950" marR="0" lvl="1" indent="-285750" algn="l" rtl="0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rgbClr val="FFC000"/>
              </a:buClr>
              <a:buSzPts val="1900"/>
              <a:buFont typeface="Arial"/>
              <a:buChar char="–"/>
            </a:pPr>
            <a:r>
              <a:rPr lang="en-US" sz="19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U.S. and Soviet Union resisted the creation of a mechanism to enforce the UDHR</a:t>
            </a:r>
            <a:endParaRPr/>
          </a:p>
          <a:p>
            <a:pPr marL="742950" marR="0" lvl="1" indent="-285750" algn="l" rtl="0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–"/>
            </a:pPr>
            <a:r>
              <a:rPr lang="en-US"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feared outside interference in domestic and foreign policy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•"/>
            </a:pPr>
            <a:r>
              <a:rPr lang="en-US"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1992-Congress ratified the part of the UDHR that covers “Civil and Political Rights”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Shape 358"/>
          <p:cNvSpPr/>
          <p:nvPr/>
        </p:nvSpPr>
        <p:spPr>
          <a:xfrm>
            <a:off x="252662" y="321176"/>
            <a:ext cx="5380685" cy="5896743"/>
          </a:xfrm>
          <a:prstGeom prst="rect">
            <a:avLst/>
          </a:prstGeom>
          <a:solidFill>
            <a:schemeClr val="lt1">
              <a:alpha val="14901"/>
            </a:schemeClr>
          </a:solidFill>
          <a:ln w="127000" cap="sq" cmpd="thinThick">
            <a:solidFill>
              <a:schemeClr val="lt1">
                <a:alpha val="980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9" name="Shape 359" descr="A close up of a newspaper&#10;&#10;Description generated with very high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3996" y="2828925"/>
            <a:ext cx="2728140" cy="3388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Shape 360" descr="A person sitting on a table&#10;&#10;Description generated with very high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72163" y="453202"/>
            <a:ext cx="3031807" cy="1993413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Shape 361"/>
          <p:cNvSpPr txBox="1">
            <a:spLocks noGrp="1"/>
          </p:cNvSpPr>
          <p:nvPr>
            <p:ph type="title"/>
          </p:nvPr>
        </p:nvSpPr>
        <p:spPr>
          <a:xfrm>
            <a:off x="457200" y="330943"/>
            <a:ext cx="4653738" cy="888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The Fair Deal</a:t>
            </a:r>
            <a:endParaRPr/>
          </a:p>
        </p:txBody>
      </p:sp>
      <p:sp>
        <p:nvSpPr>
          <p:cNvPr id="362" name="Shape 362"/>
          <p:cNvSpPr txBox="1">
            <a:spLocks noGrp="1"/>
          </p:cNvSpPr>
          <p:nvPr>
            <p:ph type="body" idx="1"/>
          </p:nvPr>
        </p:nvSpPr>
        <p:spPr>
          <a:xfrm>
            <a:off x="533400" y="1371600"/>
            <a:ext cx="4876800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Arial"/>
              <a:buChar char="•"/>
            </a:pPr>
            <a:r>
              <a:rPr lang="en-US" sz="2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12 million men returned from the war-some found civilian life difficult, others used their </a:t>
            </a:r>
            <a:r>
              <a:rPr lang="en-US" sz="23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GI Bill benefits to build or buy homes, start small businesses and go to college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60"/>
              </a:spcBef>
              <a:spcAft>
                <a:spcPts val="0"/>
              </a:spcAft>
              <a:buClr>
                <a:srgbClr val="FFC000"/>
              </a:buClr>
              <a:buSzPts val="2300"/>
              <a:buFont typeface="Arial"/>
              <a:buChar char="•"/>
            </a:pPr>
            <a:r>
              <a:rPr lang="en-US" sz="23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2 million women workers were replaced by returning soldiers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6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Arial"/>
              <a:buChar char="•"/>
            </a:pPr>
            <a:r>
              <a:rPr lang="en-US" sz="2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Government dismantled wartime industries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6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Arial"/>
              <a:buChar char="•"/>
            </a:pPr>
            <a:r>
              <a:rPr lang="en-US" sz="2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Set price controls-led to inflation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60"/>
              </a:spcBef>
              <a:spcAft>
                <a:spcPts val="0"/>
              </a:spcAft>
              <a:buClr>
                <a:srgbClr val="FFC000"/>
              </a:buClr>
              <a:buSzPts val="2300"/>
              <a:buFont typeface="Arial"/>
              <a:buChar char="•"/>
            </a:pPr>
            <a:r>
              <a:rPr lang="en-US" sz="23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Fair Deal-improve the social safety net and raise living standards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4E73"/>
        </a:solidFill>
        <a:effectLst/>
      </p:bgPr>
    </p:bg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Shape 367" descr="A group of people standing in front of a sign&#10;&#10;Description generated with very high confidence"/>
          <p:cNvPicPr preferRelativeResize="0"/>
          <p:nvPr/>
        </p:nvPicPr>
        <p:blipFill rotWithShape="1">
          <a:blip r:embed="rId3">
            <a:alphaModFix/>
          </a:blip>
          <a:srcRect l="25873" r="12162" b="-4"/>
          <a:stretch/>
        </p:blipFill>
        <p:spPr>
          <a:xfrm>
            <a:off x="2256672" y="-2655"/>
            <a:ext cx="2188092" cy="3407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Shape 368" descr="A close up of a newspaper&#10;&#10;Description generated with very high confidence"/>
          <p:cNvPicPr preferRelativeResize="0"/>
          <p:nvPr/>
        </p:nvPicPr>
        <p:blipFill rotWithShape="1">
          <a:blip r:embed="rId4">
            <a:alphaModFix/>
          </a:blip>
          <a:srcRect r="1" b="5403"/>
          <a:stretch/>
        </p:blipFill>
        <p:spPr>
          <a:xfrm>
            <a:off x="20" y="3494314"/>
            <a:ext cx="4444744" cy="336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Shape 369" descr="A close up of text on a white background&#10;&#10;Description generated with very high confidence"/>
          <p:cNvPicPr preferRelativeResize="0"/>
          <p:nvPr/>
        </p:nvPicPr>
        <p:blipFill rotWithShape="1">
          <a:blip r:embed="rId5">
            <a:alphaModFix/>
          </a:blip>
          <a:srcRect l="2049" r="-2" b="-2"/>
          <a:stretch/>
        </p:blipFill>
        <p:spPr>
          <a:xfrm>
            <a:off x="20" y="10"/>
            <a:ext cx="2188072" cy="3407764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Shape 370"/>
          <p:cNvSpPr txBox="1">
            <a:spLocks noGrp="1"/>
          </p:cNvSpPr>
          <p:nvPr>
            <p:ph type="title"/>
          </p:nvPr>
        </p:nvSpPr>
        <p:spPr>
          <a:xfrm>
            <a:off x="4804299" y="152400"/>
            <a:ext cx="3974689" cy="160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The Republican Resurgence &amp; </a:t>
            </a:r>
            <a:br>
              <a:rPr lang="en-US" sz="27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7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Post-War Strike Wave</a:t>
            </a:r>
            <a:endParaRPr/>
          </a:p>
        </p:txBody>
      </p:sp>
      <p:sp>
        <p:nvSpPr>
          <p:cNvPr id="371" name="Shape 371"/>
          <p:cNvSpPr txBox="1">
            <a:spLocks noGrp="1"/>
          </p:cNvSpPr>
          <p:nvPr>
            <p:ph type="body" idx="1"/>
          </p:nvPr>
        </p:nvSpPr>
        <p:spPr>
          <a:xfrm>
            <a:off x="4699238" y="1701232"/>
            <a:ext cx="4368562" cy="5461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Postwar Strike Wave –</a:t>
            </a:r>
            <a:endParaRPr/>
          </a:p>
          <a:p>
            <a:pPr marL="742950" marR="0" lvl="1" indent="-285750" algn="l" rtl="0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rgbClr val="FFC000"/>
              </a:buClr>
              <a:buSzPts val="1800"/>
              <a:buFont typeface="Arial"/>
              <a:buChar char="–"/>
            </a:pPr>
            <a:r>
              <a:rPr lang="en-US" sz="18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Operation Dixie – AFL and CIO brought unions to the South</a:t>
            </a:r>
            <a:endParaRPr/>
          </a:p>
          <a:p>
            <a:pPr marL="742950" marR="0" lvl="1" indent="-285750" algn="l" rtl="0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–"/>
            </a:pPr>
            <a:r>
              <a:rPr lang="en-US"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Reduced overtime and inflation led to strikes 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C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1946-middle class voters-alarmed by labor strikes-voted Republican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Republicans gained control of both houses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C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Taft Hartley Act-1947</a:t>
            </a:r>
            <a:endParaRPr/>
          </a:p>
          <a:p>
            <a:pPr marL="742950" marR="0" lvl="1" indent="-28575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–"/>
            </a:pPr>
            <a:r>
              <a:rPr lang="en-US" sz="16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President could suspend strike</a:t>
            </a:r>
            <a:endParaRPr/>
          </a:p>
          <a:p>
            <a:pPr marL="742950" marR="0" lvl="1" indent="-28575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–"/>
            </a:pPr>
            <a:r>
              <a:rPr lang="en-US" sz="16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outlawed the closed shops</a:t>
            </a:r>
            <a:endParaRPr/>
          </a:p>
          <a:p>
            <a:pPr marL="742950" marR="0" lvl="1" indent="-28575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–"/>
            </a:pPr>
            <a:r>
              <a:rPr lang="en-US" sz="16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forced union officials to take a loyalty oath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Made it </a:t>
            </a:r>
            <a:r>
              <a:rPr lang="en-US" sz="20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more difficult to bring unorganized workers into unions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Shape 376"/>
          <p:cNvSpPr/>
          <p:nvPr/>
        </p:nvSpPr>
        <p:spPr>
          <a:xfrm>
            <a:off x="252662" y="321176"/>
            <a:ext cx="5380685" cy="5896743"/>
          </a:xfrm>
          <a:prstGeom prst="rect">
            <a:avLst/>
          </a:prstGeom>
          <a:solidFill>
            <a:schemeClr val="dk1">
              <a:alpha val="14901"/>
            </a:schemeClr>
          </a:solidFill>
          <a:ln w="127000" cap="sq" cmpd="thinThick">
            <a:solidFill>
              <a:schemeClr val="dk1">
                <a:alpha val="980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7" name="Shape 377" descr="http://www.davegranlund.com/cartoons/wp-content/uploads/Robinson-42.jpg"/>
          <p:cNvPicPr preferRelativeResize="0"/>
          <p:nvPr/>
        </p:nvPicPr>
        <p:blipFill rotWithShape="1">
          <a:blip r:embed="rId3">
            <a:alphaModFix/>
          </a:blip>
          <a:srcRect r="6" b="20713"/>
          <a:stretch/>
        </p:blipFill>
        <p:spPr>
          <a:xfrm>
            <a:off x="5872163" y="2330867"/>
            <a:ext cx="3031807" cy="1863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Shape 378" descr="https://media.licdn.com/mpr/mpr/shrinknp_800_800/AAEAAQAAAAAAAAWZAAAAJDU5ZWRmMDVhLTc0NzEtNDEyZS1iMDIyLTk1MjA2OWIzZmVjZA.jpg"/>
          <p:cNvPicPr preferRelativeResize="0"/>
          <p:nvPr/>
        </p:nvPicPr>
        <p:blipFill rotWithShape="1">
          <a:blip r:embed="rId4">
            <a:alphaModFix/>
          </a:blip>
          <a:srcRect l="6839" r="1620" b="-4"/>
          <a:stretch/>
        </p:blipFill>
        <p:spPr>
          <a:xfrm>
            <a:off x="5872163" y="306910"/>
            <a:ext cx="3031807" cy="1863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Shape 379" descr="A person wearing a military uniform&#10;&#10;Description generated with very high confidence"/>
          <p:cNvPicPr preferRelativeResize="0"/>
          <p:nvPr/>
        </p:nvPicPr>
        <p:blipFill rotWithShape="1">
          <a:blip r:embed="rId5">
            <a:alphaModFix/>
          </a:blip>
          <a:srcRect r="6" b="21377"/>
          <a:stretch/>
        </p:blipFill>
        <p:spPr>
          <a:xfrm>
            <a:off x="5872163" y="4354824"/>
            <a:ext cx="3031807" cy="1895153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Shape 380"/>
          <p:cNvSpPr txBox="1">
            <a:spLocks noGrp="1"/>
          </p:cNvSpPr>
          <p:nvPr>
            <p:ph type="title"/>
          </p:nvPr>
        </p:nvSpPr>
        <p:spPr>
          <a:xfrm>
            <a:off x="387037" y="306910"/>
            <a:ext cx="4953000" cy="889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Postwar Civil Rights</a:t>
            </a:r>
            <a:endParaRPr/>
          </a:p>
        </p:txBody>
      </p:sp>
      <p:sp>
        <p:nvSpPr>
          <p:cNvPr id="381" name="Shape 381"/>
          <p:cNvSpPr txBox="1">
            <a:spLocks noGrp="1"/>
          </p:cNvSpPr>
          <p:nvPr>
            <p:ph type="body" idx="1"/>
          </p:nvPr>
        </p:nvSpPr>
        <p:spPr>
          <a:xfrm>
            <a:off x="457200" y="1295400"/>
            <a:ext cx="4812674" cy="5255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12"/>
              <a:buFont typeface="Arial"/>
              <a:buChar char="•"/>
            </a:pPr>
            <a:r>
              <a:rPr lang="en-US" sz="231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Truman-embraced civil rights for African Americans in his first term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62"/>
              </a:spcBef>
              <a:spcAft>
                <a:spcPts val="0"/>
              </a:spcAft>
              <a:buClr>
                <a:schemeClr val="dk2"/>
              </a:buClr>
              <a:buSzPts val="2312"/>
              <a:buFont typeface="Arial"/>
              <a:buChar char="•"/>
            </a:pPr>
            <a:r>
              <a:rPr lang="en-US" sz="231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Fair employment practices-adopted by many states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62"/>
              </a:spcBef>
              <a:spcAft>
                <a:spcPts val="0"/>
              </a:spcAft>
              <a:buClr>
                <a:schemeClr val="dk2"/>
              </a:buClr>
              <a:buSzPts val="2312"/>
              <a:buFont typeface="Arial"/>
              <a:buChar char="•"/>
            </a:pPr>
            <a:r>
              <a:rPr lang="en-US" sz="231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NAACP-raised number of black voters in the South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62"/>
              </a:spcBef>
              <a:spcAft>
                <a:spcPts val="0"/>
              </a:spcAft>
              <a:buClr>
                <a:schemeClr val="dk2"/>
              </a:buClr>
              <a:buSzPts val="2312"/>
              <a:buFont typeface="Arial"/>
              <a:buChar char="•"/>
            </a:pPr>
            <a:r>
              <a:rPr lang="en-US" sz="231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1947-sports started to </a:t>
            </a:r>
            <a:r>
              <a:rPr lang="en-US" sz="2312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desegregate when Brooklyn Dodgers added black athlete Jackie Robinson to the team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62"/>
              </a:spcBef>
              <a:spcAft>
                <a:spcPts val="0"/>
              </a:spcAft>
              <a:buClr>
                <a:srgbClr val="FFC000"/>
              </a:buClr>
              <a:buSzPts val="2312"/>
              <a:buFont typeface="Arial"/>
              <a:buChar char="•"/>
            </a:pPr>
            <a:r>
              <a:rPr lang="en-US" sz="2312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1948-Truman desegregated the military</a:t>
            </a:r>
            <a:endParaRPr/>
          </a:p>
          <a:p>
            <a:pPr marL="742950" marR="0" lvl="1" indent="-285750" algn="l" rtl="0">
              <a:lnSpc>
                <a:spcPct val="80000"/>
              </a:lnSpc>
              <a:spcBef>
                <a:spcPts val="388"/>
              </a:spcBef>
              <a:spcAft>
                <a:spcPts val="0"/>
              </a:spcAft>
              <a:buClr>
                <a:srgbClr val="FFC000"/>
              </a:buClr>
              <a:buSzPts val="1942"/>
              <a:buFont typeface="Arial"/>
              <a:buChar char="–"/>
            </a:pPr>
            <a:r>
              <a:rPr lang="en-US" sz="1942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military (Executive Order 9981) became the first large integration institution in American history</a:t>
            </a:r>
            <a:endParaRPr/>
          </a:p>
          <a:p>
            <a:pPr marL="342900" marR="0" lvl="0" indent="-243078" algn="l" rtl="0">
              <a:lnSpc>
                <a:spcPct val="80000"/>
              </a:lnSpc>
              <a:spcBef>
                <a:spcPts val="314"/>
              </a:spcBef>
              <a:spcAft>
                <a:spcPts val="0"/>
              </a:spcAft>
              <a:buClr>
                <a:srgbClr val="000000"/>
              </a:buClr>
              <a:buSzPts val="1572"/>
              <a:buFont typeface="Arial"/>
              <a:buNone/>
            </a:pPr>
            <a:endParaRPr sz="1572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4E73"/>
        </a:solidFill>
        <a:effectLst/>
      </p:bgPr>
    </p:bg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Shape 386" descr="A close up of a coin&#10;&#10;Description generated with high confidence"/>
          <p:cNvPicPr preferRelativeResize="0"/>
          <p:nvPr/>
        </p:nvPicPr>
        <p:blipFill rotWithShape="1">
          <a:blip r:embed="rId3">
            <a:alphaModFix/>
          </a:blip>
          <a:srcRect l="16896" r="18894" b="-2"/>
          <a:stretch/>
        </p:blipFill>
        <p:spPr>
          <a:xfrm>
            <a:off x="2256672" y="-2655"/>
            <a:ext cx="2188092" cy="3407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Shape 387" descr="A close up of a newspaper&#10;&#10;Description generated with high confidence"/>
          <p:cNvPicPr preferRelativeResize="0"/>
          <p:nvPr/>
        </p:nvPicPr>
        <p:blipFill rotWithShape="1">
          <a:blip r:embed="rId4">
            <a:alphaModFix/>
          </a:blip>
          <a:srcRect l="3276" r="11163" b="-2"/>
          <a:stretch/>
        </p:blipFill>
        <p:spPr>
          <a:xfrm>
            <a:off x="20" y="3494314"/>
            <a:ext cx="4444744" cy="336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Shape 388" descr="A picture containing text&#10;&#10;Description generated with very high confidence"/>
          <p:cNvPicPr preferRelativeResize="0"/>
          <p:nvPr/>
        </p:nvPicPr>
        <p:blipFill rotWithShape="1">
          <a:blip r:embed="rId5">
            <a:alphaModFix/>
          </a:blip>
          <a:srcRect r="15510" b="-4"/>
          <a:stretch/>
        </p:blipFill>
        <p:spPr>
          <a:xfrm>
            <a:off x="20" y="10"/>
            <a:ext cx="2188072" cy="3407764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Shape 389"/>
          <p:cNvSpPr txBox="1">
            <a:spLocks noGrp="1"/>
          </p:cNvSpPr>
          <p:nvPr>
            <p:ph type="title"/>
          </p:nvPr>
        </p:nvSpPr>
        <p:spPr>
          <a:xfrm>
            <a:off x="4899983" y="-2655"/>
            <a:ext cx="3974689" cy="1378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The Dixiecrat and Wallace Revolt</a:t>
            </a:r>
            <a:endParaRPr/>
          </a:p>
        </p:txBody>
      </p:sp>
      <p:sp>
        <p:nvSpPr>
          <p:cNvPr id="390" name="Shape 390"/>
          <p:cNvSpPr txBox="1">
            <a:spLocks noGrp="1"/>
          </p:cNvSpPr>
          <p:nvPr>
            <p:ph type="body" idx="1"/>
          </p:nvPr>
        </p:nvSpPr>
        <p:spPr>
          <a:xfrm>
            <a:off x="4572000" y="1295400"/>
            <a:ext cx="4572000" cy="5330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1948-Democrats in the South formed the States Rights’ Democratic Party (aka “Dixiecrats”)</a:t>
            </a:r>
            <a:endParaRPr/>
          </a:p>
          <a:p>
            <a:pPr marL="742950" marR="0" lvl="1" indent="-285750" algn="l" rtl="0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–"/>
            </a:pPr>
            <a:r>
              <a:rPr lang="en-US"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nominated Strom Thurmond for president</a:t>
            </a:r>
            <a:endParaRPr/>
          </a:p>
          <a:p>
            <a:pPr marL="742950" marR="0" lvl="1" indent="-285750" algn="l" rtl="0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–"/>
            </a:pPr>
            <a:r>
              <a:rPr lang="en-US"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Party called for complete segregation of the races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Progressive party</a:t>
            </a:r>
            <a:endParaRPr/>
          </a:p>
          <a:p>
            <a:pPr marL="742950" marR="0" lvl="1" indent="-285750" algn="l" rtl="0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–"/>
            </a:pPr>
            <a:r>
              <a:rPr lang="en-US"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nominated </a:t>
            </a:r>
            <a:r>
              <a:rPr lang="en-US" sz="18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Henry Wallace </a:t>
            </a:r>
            <a:r>
              <a:rPr lang="en-US"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for president</a:t>
            </a:r>
            <a:endParaRPr/>
          </a:p>
          <a:p>
            <a:pPr marL="742950" marR="0" lvl="1" indent="-285750" algn="l" rtl="0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–"/>
            </a:pPr>
            <a:r>
              <a:rPr lang="en-US"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wanted to </a:t>
            </a:r>
            <a:r>
              <a:rPr lang="en-US" sz="18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expand the welfare state and denounced segregation</a:t>
            </a:r>
            <a:endParaRPr/>
          </a:p>
          <a:p>
            <a:pPr marL="742950" marR="0" lvl="1" indent="-285750" algn="l" rtl="0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–"/>
            </a:pPr>
            <a:r>
              <a:rPr lang="en-US"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Wallace advocated trade with Soviet Union-supported by the socialists and communist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Truman stated that a vote for Wallace was a vote for Stalin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Shape 39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Shape 396"/>
          <p:cNvSpPr/>
          <p:nvPr/>
        </p:nvSpPr>
        <p:spPr>
          <a:xfrm rot="10800000" flipH="1">
            <a:off x="0" y="1691641"/>
            <a:ext cx="5678446" cy="5166360"/>
          </a:xfrm>
          <a:custGeom>
            <a:avLst/>
            <a:gdLst/>
            <a:ahLst/>
            <a:cxnLst/>
            <a:rect l="0" t="0" r="0" b="0"/>
            <a:pathLst>
              <a:path w="7571262" h="5166360" extrusionOk="0">
                <a:moveTo>
                  <a:pt x="0" y="5166360"/>
                </a:moveTo>
                <a:lnTo>
                  <a:pt x="7571262" y="5166360"/>
                </a:lnTo>
                <a:lnTo>
                  <a:pt x="5177382" y="0"/>
                </a:lnTo>
                <a:lnTo>
                  <a:pt x="5171159" y="0"/>
                </a:lnTo>
                <a:lnTo>
                  <a:pt x="3981368" y="0"/>
                </a:lnTo>
                <a:lnTo>
                  <a:pt x="2331323" y="0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7" name="Shape 397" descr="A picture containing text, newspaper&#10;&#10;Description generated with very high confidence"/>
          <p:cNvPicPr preferRelativeResize="0"/>
          <p:nvPr/>
        </p:nvPicPr>
        <p:blipFill rotWithShape="1">
          <a:blip r:embed="rId3">
            <a:alphaModFix/>
          </a:blip>
          <a:srcRect l="1093" r="4395" b="-2"/>
          <a:stretch/>
        </p:blipFill>
        <p:spPr>
          <a:xfrm>
            <a:off x="4940497" y="1690689"/>
            <a:ext cx="4203503" cy="2501837"/>
          </a:xfrm>
          <a:custGeom>
            <a:avLst/>
            <a:gdLst/>
            <a:ahLst/>
            <a:cxnLst/>
            <a:rect l="0" t="0" r="0" b="0"/>
            <a:pathLst>
              <a:path w="5604670" h="2501837" extrusionOk="0">
                <a:moveTo>
                  <a:pt x="1159248" y="0"/>
                </a:moveTo>
                <a:lnTo>
                  <a:pt x="5604670" y="0"/>
                </a:lnTo>
                <a:lnTo>
                  <a:pt x="5604670" y="2501837"/>
                </a:lnTo>
                <a:lnTo>
                  <a:pt x="0" y="2501837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98" name="Shape 398" descr="http://terrifictop10.files.wordpress.com/2012/11/election-of-1948.jpg"/>
          <p:cNvPicPr preferRelativeResize="0"/>
          <p:nvPr/>
        </p:nvPicPr>
        <p:blipFill rotWithShape="1">
          <a:blip r:embed="rId4">
            <a:alphaModFix/>
          </a:blip>
          <a:srcRect t="10311" r="2" b="30014"/>
          <a:stretch/>
        </p:blipFill>
        <p:spPr>
          <a:xfrm>
            <a:off x="3593306" y="4357117"/>
            <a:ext cx="5550694" cy="2500884"/>
          </a:xfrm>
          <a:custGeom>
            <a:avLst/>
            <a:gdLst/>
            <a:ahLst/>
            <a:cxnLst/>
            <a:rect l="0" t="0" r="0" b="0"/>
            <a:pathLst>
              <a:path w="7400925" h="2500884" extrusionOk="0">
                <a:moveTo>
                  <a:pt x="1717230" y="0"/>
                </a:moveTo>
                <a:lnTo>
                  <a:pt x="7400925" y="0"/>
                </a:lnTo>
                <a:lnTo>
                  <a:pt x="7400925" y="2500884"/>
                </a:lnTo>
                <a:lnTo>
                  <a:pt x="0" y="2500884"/>
                </a:lnTo>
                <a:lnTo>
                  <a:pt x="0" y="2500883"/>
                </a:lnTo>
                <a:lnTo>
                  <a:pt x="552186" y="2500883"/>
                </a:lnTo>
                <a:lnTo>
                  <a:pt x="558423" y="2500883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399" name="Shape 399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The 1948 Campaign</a:t>
            </a:r>
            <a:endParaRPr/>
          </a:p>
        </p:txBody>
      </p:sp>
      <p:sp>
        <p:nvSpPr>
          <p:cNvPr id="400" name="Shape 400"/>
          <p:cNvSpPr txBox="1">
            <a:spLocks noGrp="1"/>
          </p:cNvSpPr>
          <p:nvPr>
            <p:ph type="body" idx="1"/>
          </p:nvPr>
        </p:nvSpPr>
        <p:spPr>
          <a:xfrm>
            <a:off x="248481" y="2015406"/>
            <a:ext cx="4203503" cy="4537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Truman’s main challenger was Republican candidate Thomas A. Dewey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Truman criticized Congress for its inaction and recycled New Deal critiques of Wall Street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Last election before television 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Widely predicted Dewey victory-Truman won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For the first time since 1868-blacks influenced the outcome</a:t>
            </a:r>
            <a:endParaRPr/>
          </a:p>
          <a:p>
            <a:pPr marL="342900" marR="0" lvl="0" indent="-299720" algn="l" rtl="0">
              <a:lnSpc>
                <a:spcPct val="80000"/>
              </a:lnSpc>
              <a:spcBef>
                <a:spcPts val="136"/>
              </a:spcBef>
              <a:spcAft>
                <a:spcPts val="0"/>
              </a:spcAft>
              <a:buClr>
                <a:srgbClr val="000000"/>
              </a:buClr>
              <a:buSzPts val="680"/>
              <a:buFont typeface="Arial"/>
              <a:buNone/>
            </a:pPr>
            <a:endParaRPr sz="68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3">
      <a:dk1>
        <a:srgbClr val="3E3E5C"/>
      </a:dk1>
      <a:lt1>
        <a:srgbClr val="FFFFFF"/>
      </a:lt1>
      <a:dk2>
        <a:srgbClr val="666699"/>
      </a:dk2>
      <a:lt2>
        <a:srgbClr val="DDFFDD"/>
      </a:lt2>
      <a:accent1>
        <a:srgbClr val="60597B"/>
      </a:accent1>
      <a:accent2>
        <a:srgbClr val="6666FF"/>
      </a:accent2>
      <a:accent3>
        <a:srgbClr val="B8B8CA"/>
      </a:accent3>
      <a:accent4>
        <a:srgbClr val="DADADA"/>
      </a:accent4>
      <a:accent5>
        <a:srgbClr val="B6B5BF"/>
      </a:accent5>
      <a:accent6>
        <a:srgbClr val="5C5CE7"/>
      </a:accent6>
      <a:hlink>
        <a:srgbClr val="99CCFF"/>
      </a:hlink>
      <a:folHlink>
        <a:srgbClr val="FFFF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3">
      <a:dk1>
        <a:srgbClr val="3E3E5C"/>
      </a:dk1>
      <a:lt1>
        <a:srgbClr val="FFFFFF"/>
      </a:lt1>
      <a:dk2>
        <a:srgbClr val="666699"/>
      </a:dk2>
      <a:lt2>
        <a:srgbClr val="DDFFDD"/>
      </a:lt2>
      <a:accent1>
        <a:srgbClr val="60597B"/>
      </a:accent1>
      <a:accent2>
        <a:srgbClr val="6666FF"/>
      </a:accent2>
      <a:accent3>
        <a:srgbClr val="B8B8CA"/>
      </a:accent3>
      <a:accent4>
        <a:srgbClr val="DADADA"/>
      </a:accent4>
      <a:accent5>
        <a:srgbClr val="B6B5BF"/>
      </a:accent5>
      <a:accent6>
        <a:srgbClr val="5C5CE7"/>
      </a:accent6>
      <a:hlink>
        <a:srgbClr val="99CCFF"/>
      </a:hlink>
      <a:folHlink>
        <a:srgbClr val="FFFF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fault Design">
  <a:themeElements>
    <a:clrScheme name="Default Design 13">
      <a:dk1>
        <a:srgbClr val="3E3E5C"/>
      </a:dk1>
      <a:lt1>
        <a:srgbClr val="FFFFFF"/>
      </a:lt1>
      <a:dk2>
        <a:srgbClr val="666699"/>
      </a:dk2>
      <a:lt2>
        <a:srgbClr val="DDFFDD"/>
      </a:lt2>
      <a:accent1>
        <a:srgbClr val="60597B"/>
      </a:accent1>
      <a:accent2>
        <a:srgbClr val="6666FF"/>
      </a:accent2>
      <a:accent3>
        <a:srgbClr val="B8B8CA"/>
      </a:accent3>
      <a:accent4>
        <a:srgbClr val="DADADA"/>
      </a:accent4>
      <a:accent5>
        <a:srgbClr val="B6B5BF"/>
      </a:accent5>
      <a:accent6>
        <a:srgbClr val="5C5CE7"/>
      </a:accent6>
      <a:hlink>
        <a:srgbClr val="99CCFF"/>
      </a:hlink>
      <a:folHlink>
        <a:srgbClr val="FFFF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1550</Words>
  <Application>Microsoft Office PowerPoint</Application>
  <PresentationFormat>On-screen Show (4:3)</PresentationFormat>
  <Paragraphs>169</Paragraphs>
  <Slides>33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Default Design</vt:lpstr>
      <vt:lpstr>Default Design</vt:lpstr>
      <vt:lpstr>Default Design</vt:lpstr>
      <vt:lpstr>Origins of the Cold War</vt:lpstr>
      <vt:lpstr>Stage is set for 46-year Cold War</vt:lpstr>
      <vt:lpstr>Origins of the Cold War</vt:lpstr>
      <vt:lpstr>“Containment” Policy</vt:lpstr>
      <vt:lpstr>The Iron Curtain</vt:lpstr>
      <vt:lpstr>PowerPoint Presentation</vt:lpstr>
      <vt:lpstr>The Truman Doctrine</vt:lpstr>
      <vt:lpstr>PowerPoint Presentation</vt:lpstr>
      <vt:lpstr>Truman Doctrine</vt:lpstr>
      <vt:lpstr>The Marshall Plan</vt:lpstr>
      <vt:lpstr>Marshall Plan chart</vt:lpstr>
      <vt:lpstr>PowerPoint Presentation</vt:lpstr>
      <vt:lpstr>The Reconstruction of Japan</vt:lpstr>
      <vt:lpstr>Berlin Airlift – “Operation Vittles”</vt:lpstr>
      <vt:lpstr>Berlin Airlift (June 1948 – May 1949) – fast facts</vt:lpstr>
      <vt:lpstr>North Atlantic Treaty Organization (NATO)</vt:lpstr>
      <vt:lpstr>Warsaw Pact</vt:lpstr>
      <vt:lpstr>Cold War Alliances, 1955</vt:lpstr>
      <vt:lpstr>The Growing Communist Challenge</vt:lpstr>
      <vt:lpstr>PowerPoint Presentation</vt:lpstr>
      <vt:lpstr>The Korean War</vt:lpstr>
      <vt:lpstr>Korean War Effects</vt:lpstr>
      <vt:lpstr>PowerPoint Presentation</vt:lpstr>
      <vt:lpstr>Cold War Critics</vt:lpstr>
      <vt:lpstr>Imperialism and Decolonization</vt:lpstr>
      <vt:lpstr>The Cultural Cold War</vt:lpstr>
      <vt:lpstr>Freedom and Totalitarianism</vt:lpstr>
      <vt:lpstr>The Rise of Human Rights</vt:lpstr>
      <vt:lpstr>The Fair Deal</vt:lpstr>
      <vt:lpstr>The Republican Resurgence &amp;  Post-War Strike Wave</vt:lpstr>
      <vt:lpstr>Postwar Civil Rights</vt:lpstr>
      <vt:lpstr>The Dixiecrat and Wallace Revolt</vt:lpstr>
      <vt:lpstr>The 1948 Campaign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Origins of the Cold War</dc:title>
  <cp:lastModifiedBy>Monica</cp:lastModifiedBy>
  <cp:revision>1</cp:revision>
  <dcterms:modified xsi:type="dcterms:W3CDTF">2018-07-03T22:08:21Z</dcterms:modified>
</cp:coreProperties>
</file>